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2"/>
  </p:notesMasterIdLst>
  <p:sldIdLst>
    <p:sldId id="256" r:id="rId2"/>
    <p:sldId id="272" r:id="rId3"/>
    <p:sldId id="280" r:id="rId4"/>
    <p:sldId id="307" r:id="rId5"/>
    <p:sldId id="282" r:id="rId6"/>
    <p:sldId id="328" r:id="rId7"/>
    <p:sldId id="259" r:id="rId8"/>
    <p:sldId id="260" r:id="rId9"/>
    <p:sldId id="329" r:id="rId10"/>
    <p:sldId id="309" r:id="rId11"/>
    <p:sldId id="286" r:id="rId12"/>
    <p:sldId id="310" r:id="rId13"/>
    <p:sldId id="312" r:id="rId14"/>
    <p:sldId id="289" r:id="rId15"/>
    <p:sldId id="363" r:id="rId16"/>
    <p:sldId id="323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293" r:id="rId27"/>
    <p:sldId id="380" r:id="rId28"/>
    <p:sldId id="382" r:id="rId29"/>
    <p:sldId id="384" r:id="rId30"/>
    <p:sldId id="386" r:id="rId31"/>
    <p:sldId id="387" r:id="rId32"/>
    <p:sldId id="388" r:id="rId33"/>
    <p:sldId id="390" r:id="rId34"/>
    <p:sldId id="324" r:id="rId35"/>
    <p:sldId id="325" r:id="rId36"/>
    <p:sldId id="338" r:id="rId37"/>
    <p:sldId id="295" r:id="rId38"/>
    <p:sldId id="339" r:id="rId39"/>
    <p:sldId id="391" r:id="rId40"/>
    <p:sldId id="392" r:id="rId41"/>
    <p:sldId id="394" r:id="rId42"/>
    <p:sldId id="393" r:id="rId43"/>
    <p:sldId id="395" r:id="rId44"/>
    <p:sldId id="396" r:id="rId45"/>
    <p:sldId id="398" r:id="rId46"/>
    <p:sldId id="400" r:id="rId47"/>
    <p:sldId id="288" r:id="rId48"/>
    <p:sldId id="341" r:id="rId49"/>
    <p:sldId id="342" r:id="rId50"/>
    <p:sldId id="401" r:id="rId51"/>
    <p:sldId id="402" r:id="rId52"/>
    <p:sldId id="403" r:id="rId53"/>
    <p:sldId id="404" r:id="rId54"/>
    <p:sldId id="405" r:id="rId55"/>
    <p:sldId id="406" r:id="rId56"/>
    <p:sldId id="407" r:id="rId57"/>
    <p:sldId id="298" r:id="rId58"/>
    <p:sldId id="356" r:id="rId59"/>
    <p:sldId id="408" r:id="rId60"/>
    <p:sldId id="409" r:id="rId61"/>
    <p:sldId id="410" r:id="rId62"/>
    <p:sldId id="300" r:id="rId63"/>
    <p:sldId id="411" r:id="rId64"/>
    <p:sldId id="353" r:id="rId65"/>
    <p:sldId id="358" r:id="rId66"/>
    <p:sldId id="355" r:id="rId67"/>
    <p:sldId id="365" r:id="rId68"/>
    <p:sldId id="366" r:id="rId69"/>
    <p:sldId id="361" r:id="rId70"/>
    <p:sldId id="368" r:id="rId71"/>
    <p:sldId id="369" r:id="rId72"/>
    <p:sldId id="359" r:id="rId73"/>
    <p:sldId id="360" r:id="rId74"/>
    <p:sldId id="412" r:id="rId75"/>
    <p:sldId id="413" r:id="rId76"/>
    <p:sldId id="345" r:id="rId77"/>
    <p:sldId id="346" r:id="rId78"/>
    <p:sldId id="350" r:id="rId79"/>
    <p:sldId id="351" r:id="rId80"/>
    <p:sldId id="331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B8555E51-0D00-4F4E-892C-1B7B4DA313E2}">
          <p14:sldIdLst>
            <p14:sldId id="256"/>
            <p14:sldId id="272"/>
            <p14:sldId id="280"/>
            <p14:sldId id="307"/>
            <p14:sldId id="282"/>
            <p14:sldId id="328"/>
            <p14:sldId id="259"/>
            <p14:sldId id="260"/>
            <p14:sldId id="329"/>
            <p14:sldId id="309"/>
            <p14:sldId id="286"/>
            <p14:sldId id="310"/>
            <p14:sldId id="312"/>
            <p14:sldId id="289"/>
            <p14:sldId id="363"/>
            <p14:sldId id="323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293"/>
            <p14:sldId id="380"/>
            <p14:sldId id="382"/>
            <p14:sldId id="384"/>
            <p14:sldId id="386"/>
            <p14:sldId id="387"/>
            <p14:sldId id="388"/>
            <p14:sldId id="390"/>
            <p14:sldId id="324"/>
            <p14:sldId id="325"/>
            <p14:sldId id="338"/>
            <p14:sldId id="295"/>
            <p14:sldId id="339"/>
            <p14:sldId id="391"/>
            <p14:sldId id="392"/>
            <p14:sldId id="394"/>
            <p14:sldId id="393"/>
            <p14:sldId id="395"/>
            <p14:sldId id="396"/>
            <p14:sldId id="398"/>
            <p14:sldId id="400"/>
            <p14:sldId id="288"/>
            <p14:sldId id="341"/>
            <p14:sldId id="342"/>
            <p14:sldId id="401"/>
            <p14:sldId id="402"/>
            <p14:sldId id="403"/>
            <p14:sldId id="404"/>
            <p14:sldId id="405"/>
            <p14:sldId id="406"/>
            <p14:sldId id="407"/>
            <p14:sldId id="298"/>
            <p14:sldId id="356"/>
            <p14:sldId id="408"/>
            <p14:sldId id="409"/>
            <p14:sldId id="410"/>
            <p14:sldId id="300"/>
            <p14:sldId id="411"/>
            <p14:sldId id="353"/>
            <p14:sldId id="358"/>
            <p14:sldId id="355"/>
          </p14:sldIdLst>
        </p14:section>
        <p14:section name="Additional slides" id="{A04FAAA7-1481-4D31-A97D-20707328EE04}">
          <p14:sldIdLst>
            <p14:sldId id="365"/>
            <p14:sldId id="366"/>
            <p14:sldId id="361"/>
            <p14:sldId id="368"/>
            <p14:sldId id="369"/>
            <p14:sldId id="359"/>
            <p14:sldId id="360"/>
            <p14:sldId id="412"/>
            <p14:sldId id="413"/>
            <p14:sldId id="345"/>
            <p14:sldId id="346"/>
            <p14:sldId id="350"/>
            <p14:sldId id="351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EAE"/>
    <a:srgbClr val="BBBBBB"/>
    <a:srgbClr val="C5C5C5"/>
    <a:srgbClr val="000000"/>
    <a:srgbClr val="EF81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0" autoAdjust="0"/>
    <p:restoredTop sz="88878" autoAdjust="0"/>
  </p:normalViewPr>
  <p:slideViewPr>
    <p:cSldViewPr snapToGrid="0">
      <p:cViewPr varScale="1">
        <p:scale>
          <a:sx n="116" d="100"/>
          <a:sy n="116" d="100"/>
        </p:scale>
        <p:origin x="13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8EFCF-D1AB-43AB-915E-A5349EF40EFC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3B919-C4BB-4891-B6AE-B38D41DCD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50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 smtClean="0"/>
              <a:t>Fitting rigid hand mesh</a:t>
            </a:r>
            <a:r>
              <a:rPr lang="en-GB" baseline="0" dirty="0" smtClean="0"/>
              <a:t> to </a:t>
            </a:r>
            <a:r>
              <a:rPr lang="en-GB" dirty="0" smtClean="0"/>
              <a:t>3D data</a:t>
            </a:r>
          </a:p>
          <a:p>
            <a:pPr marL="228600" indent="-228600">
              <a:buAutoNum type="arabicParenR"/>
            </a:pPr>
            <a:r>
              <a:rPr lang="en-GB" dirty="0" err="1" smtClean="0"/>
              <a:t>Deblurring</a:t>
            </a:r>
            <a:r>
              <a:rPr lang="en-GB" dirty="0" smtClean="0"/>
              <a:t> image – learning GMM prior</a:t>
            </a:r>
          </a:p>
          <a:p>
            <a:pPr marL="228600" indent="-228600">
              <a:buAutoNum type="arabicParenR"/>
            </a:pPr>
            <a:r>
              <a:rPr lang="en-GB" dirty="0" smtClean="0"/>
              <a:t>3D reconstruction</a:t>
            </a:r>
            <a:r>
              <a:rPr lang="en-GB" baseline="0" dirty="0" smtClean="0"/>
              <a:t> – doing bundle adjustment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945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independent rows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20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sparsity</a:t>
            </a:r>
            <a:r>
              <a:rPr lang="en-GB" baseline="0" dirty="0" smtClean="0"/>
              <a:t> 10 times slower than runtime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59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transform all vertices first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803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16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Cholesky</a:t>
            </a:r>
            <a:r>
              <a:rPr lang="en-GB" dirty="0" smtClean="0"/>
              <a:t> decomposition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56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Cholesky</a:t>
            </a:r>
            <a:r>
              <a:rPr lang="en-GB" dirty="0" smtClean="0"/>
              <a:t> decomposition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36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baseline="0" dirty="0" smtClean="0"/>
              <a:t>manual – </a:t>
            </a:r>
            <a:r>
              <a:rPr lang="en-GB" baseline="0" dirty="0" err="1" smtClean="0"/>
              <a:t>adv</a:t>
            </a:r>
            <a:r>
              <a:rPr lang="en-GB" baseline="0" dirty="0" smtClean="0"/>
              <a:t>: exact, optimized-dependent on programmer; dis: error-prone, human effort</a:t>
            </a:r>
          </a:p>
          <a:p>
            <a:pPr marL="0" indent="0">
              <a:buFontTx/>
              <a:buNone/>
            </a:pPr>
            <a:endParaRPr lang="en-GB" baseline="0" dirty="0" smtClean="0"/>
          </a:p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2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adding small to big</a:t>
            </a:r>
          </a:p>
          <a:p>
            <a:r>
              <a:rPr lang="en-GB" dirty="0" smtClean="0"/>
              <a:t>subtracting almost approx.</a:t>
            </a:r>
            <a:r>
              <a:rPr lang="en-GB" baseline="0" dirty="0" smtClean="0"/>
              <a:t> equal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8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adv</a:t>
            </a:r>
            <a:r>
              <a:rPr lang="en-GB" dirty="0" smtClean="0"/>
              <a:t>: can be very fast</a:t>
            </a:r>
          </a:p>
          <a:p>
            <a:r>
              <a:rPr lang="en-GB" dirty="0" smtClean="0"/>
              <a:t>dis: unable to handle big problems</a:t>
            </a:r>
            <a:r>
              <a:rPr lang="en-GB" baseline="0" dirty="0" smtClean="0"/>
              <a:t> – compilation crash, only fixed loop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7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forward mode.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8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4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Cholesky</a:t>
            </a:r>
            <a:r>
              <a:rPr lang="en-GB" dirty="0" smtClean="0"/>
              <a:t> decomposition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46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10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3B919-C4BB-4891-B6AE-B38D41DCD12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91440" indent="-9144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301" y="259308"/>
            <a:ext cx="10058400" cy="7096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255593"/>
            <a:ext cx="4937760" cy="4613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5594"/>
            <a:ext cx="4937760" cy="46135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9135" y="197693"/>
            <a:ext cx="10058400" cy="78792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126" y="1243380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126" y="1980000"/>
            <a:ext cx="4939200" cy="40990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4723" y="1243379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4723" y="1979662"/>
            <a:ext cx="4937760" cy="40990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364" y="286604"/>
            <a:ext cx="10937316" cy="709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41946"/>
            <a:ext cx="10058400" cy="4627148"/>
          </a:xfrm>
          <a:prstGeom prst="rect">
            <a:avLst/>
          </a:prstGeom>
          <a:noFill/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47371" y="996288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Automatic Differentiation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Filip Srajer</a:t>
            </a:r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97280" y="4455621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smtClean="0"/>
              <a:t>Zuzana Kukelova</a:t>
            </a:r>
          </a:p>
          <a:p>
            <a:pPr algn="r"/>
            <a:r>
              <a:rPr lang="en-GB" dirty="0"/>
              <a:t>Andrew </a:t>
            </a:r>
            <a:r>
              <a:rPr lang="en-GB" dirty="0" smtClean="0"/>
              <a:t>Fitzgibbon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1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Tested Tools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338974"/>
              </p:ext>
            </p:extLst>
          </p:nvPr>
        </p:nvGraphicFramePr>
        <p:xfrm>
          <a:off x="2072640" y="1189466"/>
          <a:ext cx="8046720" cy="49723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/>
                <a:gridCol w="2011680"/>
                <a:gridCol w="2011680"/>
                <a:gridCol w="2011680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C++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Adept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C++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ADIC2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C++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ADOL-C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C++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Ceres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C++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clad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 dirty="0" smtClean="0"/>
                        <a:t>ST via compiler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C/Fortran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Tapenade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F#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DiffSharp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ADiGator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ST via 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ADiMat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r>
                        <a:rPr lang="en-GB" sz="1600" baseline="0" dirty="0" smtClean="0"/>
                        <a:t> with help of ST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F, 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MuPAD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Symbolic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Julia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ForwardDiff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Python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Autograd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</a:t>
                      </a:r>
                      <a:endParaRPr lang="en-GB" sz="160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Python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Theano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Symbolic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9008" y="318280"/>
            <a:ext cx="532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OO – operator overloading, ST – source transformation</a:t>
            </a:r>
          </a:p>
          <a:p>
            <a:r>
              <a:rPr lang="en-GB" dirty="0" smtClean="0"/>
              <a:t>F – forward, R – reverse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72640" y="2098963"/>
            <a:ext cx="80460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072640" y="3165763"/>
            <a:ext cx="80460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072640" y="4222172"/>
            <a:ext cx="80460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95640" y="1920881"/>
            <a:ext cx="4023000" cy="353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compilation </a:t>
            </a:r>
            <a:r>
              <a:rPr lang="en-GB" dirty="0" smtClean="0"/>
              <a:t>issues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095640" y="2987678"/>
            <a:ext cx="4023000" cy="353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no arrays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095640" y="4045527"/>
            <a:ext cx="4023000" cy="353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syntactically incorrect output</a:t>
            </a:r>
          </a:p>
        </p:txBody>
      </p:sp>
    </p:spTree>
    <p:extLst>
      <p:ext uri="{BB962C8B-B14F-4D97-AF65-F5344CB8AC3E}">
        <p14:creationId xmlns:p14="http://schemas.microsoft.com/office/powerpoint/2010/main" val="38543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Gaussian Mixture Model Fitting</a:t>
            </a:r>
          </a:p>
          <a:p>
            <a:r>
              <a:rPr lang="en-GB" dirty="0"/>
              <a:t> </a:t>
            </a:r>
            <a:r>
              <a:rPr lang="en-GB" dirty="0" smtClean="0"/>
              <a:t>Bundle Adjustment</a:t>
            </a:r>
          </a:p>
          <a:p>
            <a:r>
              <a:rPr lang="en-GB" dirty="0"/>
              <a:t> </a:t>
            </a:r>
            <a:r>
              <a:rPr lang="en-GB" dirty="0" smtClean="0"/>
              <a:t>Hand Tracking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9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3191" y="3173533"/>
                <a:ext cx="10413218" cy="11777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Σ</m:t>
                    </m:r>
                    <m:r>
                      <m:rPr>
                        <m:nor/>
                      </m:rPr>
                      <a:rPr lang="en-GB" sz="2000" dirty="0"/>
                      <m:t> </m:t>
                    </m:r>
                    <m:r>
                      <m:rPr>
                        <m:nor/>
                      </m:rPr>
                      <a:rPr lang="en-GB" sz="2000" dirty="0"/>
                      <m:t>is</m:t>
                    </m:r>
                    <m:r>
                      <m:rPr>
                        <m:nor/>
                      </m:rPr>
                      <a:rPr lang="en-GB" sz="2000" dirty="0"/>
                      <m:t> </m:t>
                    </m:r>
                    <m:r>
                      <m:rPr>
                        <m:nor/>
                      </m:rPr>
                      <a:rPr lang="en-GB" sz="2000" dirty="0"/>
                      <m:t>positive</m:t>
                    </m:r>
                    <m:r>
                      <m:rPr>
                        <m:nor/>
                      </m:rPr>
                      <a:rPr lang="en-GB" sz="2000" dirty="0"/>
                      <m:t>−</m:t>
                    </m:r>
                    <m:r>
                      <m:rPr>
                        <m:nor/>
                      </m:rPr>
                      <a:rPr lang="en-GB" sz="2000" dirty="0"/>
                      <m:t>semidefinite</m:t>
                    </m:r>
                    <m:r>
                      <m:rPr>
                        <m:nor/>
                      </m:rPr>
                      <a:rPr lang="en-GB" sz="2000" b="0" i="0" dirty="0" smtClean="0"/>
                      <m:t> 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000" dirty="0" smtClean="0"/>
                  <a:t>,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</a:rPr>
                                    <m:t>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func>
                                <m:func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 smtClean="0"/>
                  <a:t> 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91" y="3173533"/>
                <a:ext cx="10413218" cy="117775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00921" y="4762260"/>
                <a:ext cx="4637758" cy="8654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  <m:r>
                        <a:rPr lang="en-GB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0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921" y="4762260"/>
                <a:ext cx="4637758" cy="8654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73248" y="1218175"/>
                <a:ext cx="6893105" cy="871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𝜮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f>
                            <m:fPr>
                              <m:ctrlPr>
                                <a:rPr lang="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unc>
                                    <m:funcPr>
                                      <m:ctrlPr>
                                        <a:rPr lang="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det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" i="1">
                                                  <a:latin typeface="Cambria Math" panose="02040503050406030204" pitchFamily="18" charset="0"/>
                                                </a:rPr>
                                                <m:t>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" b="1" i="1"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" i="1">
                                          <a:latin typeface="Cambria Math" panose="02040503050406030204" pitchFamily="18" charset="0"/>
                                        </a:rPr>
                                        <m:t>𝛴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" b="1" i="1"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48" y="1218175"/>
                <a:ext cx="6893105" cy="87120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2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GMM Log-likelihood with Prior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2945" y="2659440"/>
                <a:ext cx="11680249" cy="1308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grow m:val="on"/>
                          <m:ctrlPr>
                            <a:rPr lang="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" sz="2400">
                              <a:latin typeface="Cambria Math" panose="02040503050406030204" pitchFamily="18" charset="0"/>
                            </a:rPr>
                            <m:t>logsumexp</m:t>
                          </m:r>
                          <m:d>
                            <m:d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" sz="2400" smtClean="0">
                                          <a:latin typeface="Cambria Math" panose="02040503050406030204" pitchFamily="18" charset="0"/>
                                        </a:rPr>
                                        <m:t>sum</m:t>
                                      </m:r>
                                      <m:d>
                                        <m:dPr>
                                          <m:ctrlPr>
                                            <a:rPr lang="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" sz="2400">
                                                  <a:latin typeface="Cambria Math" panose="02040503050406030204" pitchFamily="18" charset="0"/>
                                                </a:rPr>
                                                <m:t>𝒒</m:t>
                                              </m:r>
                                            </m:e>
                                            <m:sub>
                                              <m:r>
                                                <a:rPr lang="" sz="240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" sz="24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lang="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400">
                                                  <a:latin typeface="Cambria Math" panose="02040503050406030204" pitchFamily="18" charset="0"/>
                                                </a:rPr>
                                                <m:t>Q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sz="2400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𝒒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" sz="240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GB" sz="2400" b="1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𝒍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" sz="24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  <m:d>
                                                <m:dPr>
                                                  <m:ctrlPr>
                                                    <a:rPr lang="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" sz="2400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" sz="24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" sz="2400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" sz="2400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" sz="240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b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" sz="2400">
                              <a:latin typeface="Cambria Math" panose="02040503050406030204" pitchFamily="18" charset="0"/>
                            </a:rPr>
                            <m:t>logsumexp</m:t>
                          </m:r>
                          <m:d>
                            <m:d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" sz="240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45" y="2659440"/>
                <a:ext cx="11680249" cy="13088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21463" y="1325767"/>
                <a:ext cx="5643212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endChr m:val="|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</m:d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nary>
                            <m:naryPr>
                              <m:chr m:val="∏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63" y="1325767"/>
                <a:ext cx="5643212" cy="103848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27995" y="4285088"/>
                <a:ext cx="6630148" cy="1045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" sz="240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d>
                            <m:d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exp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" sz="2400">
                                                      <a:latin typeface="Cambria Math" panose="02040503050406030204" pitchFamily="18" charset="0"/>
                                                    </a:rPr>
                                                    <m:t>𝒒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" sz="240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" sz="2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𝒍</m:t>
                                          </m:r>
                                        </m:e>
                                        <m:sub>
                                          <m:r>
                                            <a:rPr lang="" sz="240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" sz="2400">
                              <a:latin typeface="Cambria Math" panose="02040503050406030204" pitchFamily="18" charset="0"/>
                            </a:rPr>
                            <m:t>sum</m:t>
                          </m:r>
                          <m:d>
                            <m:d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95" y="4285088"/>
                <a:ext cx="6630148" cy="10456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30831" y="5416754"/>
                <a:ext cx="53523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hyperparameters: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" sz="240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≥−1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831" y="5416754"/>
                <a:ext cx="5352363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708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0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Problem Size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7507" y="1241946"/>
                <a:ext cx="10058400" cy="4627148"/>
              </a:xfrm>
            </p:spPr>
            <p:txBody>
              <a:bodyPr/>
              <a:lstStyle/>
              <a:p>
                <a:r>
                  <a:rPr lang="en-GB" dirty="0" smtClean="0"/>
                  <a:t> </a:t>
                </a:r>
                <a:r>
                  <a:rPr lang="en-GB" sz="2400" dirty="0" smtClean="0"/>
                  <a:t>Sample from a grid</a:t>
                </a:r>
              </a:p>
              <a:p>
                <a:r>
                  <a:rPr lang="en-GB" sz="2400" dirty="0"/>
                  <a:t> U</a:t>
                </a:r>
                <a:r>
                  <a:rPr lang="en-GB" sz="2400" dirty="0" smtClean="0"/>
                  <a:t>p to dimension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=64</m:t>
                    </m:r>
                  </m:oMath>
                </a14:m>
                <a:endParaRPr lang="en-GB" sz="2400" dirty="0" smtClean="0"/>
              </a:p>
              <a:p>
                <a:r>
                  <a:rPr lang="en-GB" sz="2400" dirty="0"/>
                  <a:t> U</a:t>
                </a:r>
                <a:r>
                  <a:rPr lang="en-GB" sz="2400" dirty="0" smtClean="0"/>
                  <a:t>p to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GB" sz="2400" dirty="0" smtClean="0"/>
                  <a:t> components</a:t>
                </a:r>
              </a:p>
              <a:p>
                <a:r>
                  <a:rPr lang="en-GB" sz="2400" dirty="0"/>
                  <a:t> </a:t>
                </a:r>
                <a:r>
                  <a:rPr lang="en-GB" sz="2400" dirty="0" smtClean="0"/>
                  <a:t>[</a:t>
                </a:r>
                <a:r>
                  <a:rPr lang="en-GB" sz="2400" dirty="0"/>
                  <a:t>Zoran &amp; Weiss, ICCV 11]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7507" y="1241946"/>
                <a:ext cx="10058400" cy="4627148"/>
              </a:xfrm>
              <a:blipFill rotWithShape="0">
                <a:blip r:embed="rId2"/>
                <a:stretch>
                  <a:fillRect l="-2000" t="-19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081" y="1169210"/>
            <a:ext cx="6310745" cy="49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9040" y="550718"/>
            <a:ext cx="7057505" cy="5496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53325" y="2436926"/>
            <a:ext cx="705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Python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753324" y="326863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Theano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756627" y="3831215"/>
            <a:ext cx="794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MATLAB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53875" y="4394658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Julia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756627" y="4774056"/>
            <a:ext cx="1373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F#, Julia (vector)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749040" y="4944517"/>
            <a:ext cx="19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Theano</a:t>
            </a:r>
            <a:r>
              <a:rPr lang="en-GB" sz="1400" dirty="0"/>
              <a:t> </a:t>
            </a:r>
            <a:r>
              <a:rPr lang="en-GB" sz="1400" dirty="0" smtClean="0"/>
              <a:t>(vector), </a:t>
            </a:r>
            <a:r>
              <a:rPr lang="en-GB" sz="1400" dirty="0" err="1" smtClean="0"/>
              <a:t>MuPAD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756627" y="5224616"/>
            <a:ext cx="140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MATLAB (vector)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49040" y="5413589"/>
            <a:ext cx="2645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C, C++ (clean, Eigen, Eigen vector)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713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50010" y="456184"/>
            <a:ext cx="705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</a:t>
            </a:r>
            <a:r>
              <a:rPr lang="en-GB" sz="1200" dirty="0" smtClean="0"/>
              <a:t>ython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950010" y="2157976"/>
            <a:ext cx="732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950010" y="2459046"/>
            <a:ext cx="794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MATLAB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950010" y="2617561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Julia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950010" y="2770509"/>
            <a:ext cx="356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F#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78547" y="4707462"/>
            <a:ext cx="767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MuPAD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953312" y="3612565"/>
            <a:ext cx="1404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MATLAB (vector)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8950010" y="3081972"/>
            <a:ext cx="300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Theano</a:t>
            </a:r>
            <a:r>
              <a:rPr lang="en-GB" sz="1200" dirty="0"/>
              <a:t> (vector</a:t>
            </a:r>
            <a:r>
              <a:rPr lang="en-GB" sz="1200" dirty="0" smtClean="0"/>
              <a:t>), Julia (vector)</a:t>
            </a:r>
          </a:p>
          <a:p>
            <a:r>
              <a:rPr lang="en-GB" sz="1200" dirty="0" smtClean="0"/>
              <a:t>C, C++ (clean, Eigen, Eigen vector)</a:t>
            </a:r>
            <a:endParaRPr lang="en-GB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24368" y="3822357"/>
            <a:ext cx="444679" cy="885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542121" y="2628996"/>
            <a:ext cx="116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644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542121" y="2679796"/>
            <a:ext cx="116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r>
              <a:rPr lang="en-GB" sz="1200" dirty="0"/>
              <a:t>,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16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4" name="Oval 13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42121" y="2679796"/>
            <a:ext cx="112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69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5273" t="52257" r="17578" b="6076"/>
          <a:stretch>
            <a:fillRect/>
          </a:stretch>
        </p:blipFill>
        <p:spPr>
          <a:xfrm>
            <a:off x="254604" y="1799814"/>
            <a:ext cx="3391657" cy="292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50" y="1358502"/>
            <a:ext cx="1980364" cy="420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/>
              <a:t> Hand </a:t>
            </a:r>
            <a:r>
              <a:rPr lang="en-GB" sz="2400" dirty="0"/>
              <a:t>t</a:t>
            </a:r>
            <a:r>
              <a:rPr lang="en-GB" sz="2400" dirty="0" smtClean="0"/>
              <a:t>racking</a:t>
            </a:r>
            <a:endParaRPr lang="en-GB" sz="24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21176" y="1317795"/>
            <a:ext cx="242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3D reconstruction</a:t>
            </a:r>
            <a:endParaRPr lang="en-GB" sz="2400" dirty="0"/>
          </a:p>
        </p:txBody>
      </p:sp>
      <p:pic>
        <p:nvPicPr>
          <p:cNvPr id="5" name="Multi-View Stereo - Automatic 3D reconstruction of dragonLarge dataset of 114 2Megapixel images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7440" y="1884662"/>
            <a:ext cx="3929483" cy="2947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005" y="2434212"/>
            <a:ext cx="4022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Gaussian mixture model fitting</a:t>
            </a:r>
            <a:endParaRPr lang="en-GB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43136" y="2895877"/>
            <a:ext cx="3508662" cy="2508643"/>
            <a:chOff x="3131129" y="2907442"/>
            <a:chExt cx="4221942" cy="29863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31129" y="2907442"/>
              <a:ext cx="1996052" cy="298637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41079" y="2912796"/>
              <a:ext cx="2011992" cy="298101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823516" y="5404520"/>
            <a:ext cx="1727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[Zoran &amp; Weiss, ICCV 11]</a:t>
            </a:r>
          </a:p>
        </p:txBody>
      </p:sp>
    </p:spTree>
    <p:extLst>
      <p:ext uri="{BB962C8B-B14F-4D97-AF65-F5344CB8AC3E}">
        <p14:creationId xmlns:p14="http://schemas.microsoft.com/office/powerpoint/2010/main" val="34581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779293" y="213668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9542121" y="2679796"/>
            <a:ext cx="112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2542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964" y="1707378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776912" y="213668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058715" y="19758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9542121" y="2679796"/>
            <a:ext cx="1168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967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964" y="1707378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779293" y="214144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058715" y="19758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9542121" y="2679796"/>
            <a:ext cx="19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  <a:r>
              <a:rPr lang="en-GB" sz="1200" dirty="0" err="1" smtClean="0"/>
              <a:t>Theano</a:t>
            </a:r>
            <a:r>
              <a:rPr lang="en-GB" sz="1200" dirty="0" smtClean="0"/>
              <a:t> (vector),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9542121" y="18373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410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964" y="1707378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779293" y="213668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058715" y="19758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9542121" y="3186609"/>
            <a:ext cx="1182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r>
              <a:rPr lang="en-GB" sz="1200" dirty="0" smtClean="0"/>
              <a:t> (vector)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9542121" y="2679796"/>
            <a:ext cx="19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  <a:r>
              <a:rPr lang="en-GB" sz="1200" dirty="0" err="1" smtClean="0"/>
              <a:t>Theano</a:t>
            </a:r>
            <a:r>
              <a:rPr lang="en-GB" sz="1200" dirty="0" smtClean="0"/>
              <a:t> (vector),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9542121" y="18373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9542121" y="1587915"/>
            <a:ext cx="6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334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4964" y="1707378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41053" y="419301"/>
            <a:ext cx="1125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Julia, F (vector)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8050" y="41930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Julia, F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829965" y="1314055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779293" y="213668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058715" y="19758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774531" y="141326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9542121" y="3186609"/>
            <a:ext cx="1182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r>
              <a:rPr lang="en-GB" sz="1200" dirty="0" smtClean="0"/>
              <a:t> (vector)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9542121" y="2679796"/>
            <a:ext cx="19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  <a:r>
              <a:rPr lang="en-GB" sz="1200" dirty="0" err="1" smtClean="0"/>
              <a:t>Theano</a:t>
            </a:r>
            <a:r>
              <a:rPr lang="en-GB" sz="1200" dirty="0" smtClean="0"/>
              <a:t> (vector),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9542121" y="18373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9542121" y="1587915"/>
            <a:ext cx="6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74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42121" y="3186609"/>
            <a:ext cx="1182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r>
              <a:rPr lang="en-GB" sz="1200" dirty="0" smtClean="0"/>
              <a:t> (vector)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542121" y="229947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9542121" y="2488518"/>
            <a:ext cx="155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 vector)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542121" y="2679796"/>
            <a:ext cx="192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Tapenade, </a:t>
            </a:r>
            <a:r>
              <a:rPr lang="en-GB" sz="1200" dirty="0" err="1" smtClean="0"/>
              <a:t>Theano</a:t>
            </a:r>
            <a:r>
              <a:rPr lang="en-GB" sz="1200" dirty="0" smtClean="0"/>
              <a:t> (vector), </a:t>
            </a:r>
          </a:p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542121" y="3014953"/>
            <a:ext cx="1024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(C++)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542121" y="1837351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542121" y="1587915"/>
            <a:ext cx="64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704964" y="1707378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741053" y="419301"/>
            <a:ext cx="1125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Julia, F (vector)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8050" y="41930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Julia, F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829965" y="1314055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273892" y="175838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533" y="1619886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283391" y="419301"/>
            <a:ext cx="1638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Finite Differences (C++)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272213" y="1896885"/>
            <a:ext cx="454593" cy="48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300060" y="301495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212680" y="240547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779293" y="213668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058715" y="19758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5774531" y="141326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7975486" y="2682592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516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65916" y="1608411"/>
                <a:ext cx="3692036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916" y="1608411"/>
                <a:ext cx="3692036" cy="10082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Split Objective Function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1802" y="3530095"/>
                <a:ext cx="4106060" cy="1008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grow m:val="on"/>
                          <m:ctrlPr>
                            <a:rPr lang="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b="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802" y="3530095"/>
                <a:ext cx="4106060" cy="10082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6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65065" y="213777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779689" y="229176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15458" y="255370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296671" y="314901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777307" y="1598823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534670" y="46296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147070" y="439520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582483" y="1105536"/>
            <a:ext cx="128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 (split)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613555" y="1897302"/>
            <a:ext cx="100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(split)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705095" y="514767"/>
            <a:ext cx="1153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r>
              <a:rPr lang="en-GB" sz="1200" dirty="0" smtClean="0"/>
              <a:t> (split)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3369" y="5330260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MuPAD</a:t>
            </a:r>
            <a:r>
              <a:rPr lang="en-GB" sz="1200" dirty="0" smtClean="0"/>
              <a:t> (split)</a:t>
            </a:r>
            <a:endParaRPr lang="en-GB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681047" y="522499"/>
            <a:ext cx="1024048" cy="130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206603" y="4524375"/>
            <a:ext cx="384572" cy="805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11" idx="2"/>
          </p:cNvCxnSpPr>
          <p:nvPr/>
        </p:nvCxnSpPr>
        <p:spPr>
          <a:xfrm rot="5400000">
            <a:off x="9330190" y="1727763"/>
            <a:ext cx="340298" cy="12333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80217" y="1963977"/>
            <a:ext cx="953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(split)</a:t>
            </a:r>
            <a:endParaRPr lang="en-GB" sz="1200" dirty="0"/>
          </a:p>
        </p:txBody>
      </p:sp>
      <p:sp>
        <p:nvSpPr>
          <p:cNvPr id="5" name="Oval 4"/>
          <p:cNvSpPr/>
          <p:nvPr/>
        </p:nvSpPr>
        <p:spPr>
          <a:xfrm>
            <a:off x="1533922" y="2273507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776515" y="45502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776515" y="107415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195365" y="205484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695302" y="271445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147864" y="4162257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926432" y="2552527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678657" y="292876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456123" y="361504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97623" y="309751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087948" y="352614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378564" y="4777789"/>
            <a:ext cx="2203835" cy="1452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051133" y="3683795"/>
            <a:ext cx="2205036" cy="1452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050339" y="4255292"/>
            <a:ext cx="2205036" cy="2976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9050339" y="4698205"/>
            <a:ext cx="2205036" cy="1357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9050339" y="5274468"/>
            <a:ext cx="2205036" cy="2777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86222" y="2317957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88603" y="4604646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055541" y="429815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688953" y="380642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830683" y="16207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058050" y="592660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timeout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7310" y="546940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timeout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24100" y="54693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timeout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3133" y="685438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timeout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65581" y="991012"/>
            <a:ext cx="118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 (split)</a:t>
            </a:r>
            <a:endParaRPr lang="en-GB" sz="1200" dirty="0"/>
          </a:p>
        </p:txBody>
      </p:sp>
      <p:sp>
        <p:nvSpPr>
          <p:cNvPr id="19" name="Rectangle 18"/>
          <p:cNvSpPr/>
          <p:nvPr/>
        </p:nvSpPr>
        <p:spPr>
          <a:xfrm>
            <a:off x="9051133" y="3830638"/>
            <a:ext cx="2205036" cy="145257"/>
          </a:xfrm>
          <a:prstGeom prst="rect">
            <a:avLst/>
          </a:prstGeom>
          <a:solidFill>
            <a:srgbClr val="92D050">
              <a:alpha val="22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9050339" y="4115989"/>
            <a:ext cx="2205036" cy="145257"/>
          </a:xfrm>
          <a:prstGeom prst="rect">
            <a:avLst/>
          </a:prstGeom>
          <a:solidFill>
            <a:srgbClr val="92D050">
              <a:alpha val="22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050339" y="4543423"/>
            <a:ext cx="2205036" cy="145257"/>
          </a:xfrm>
          <a:prstGeom prst="rect">
            <a:avLst/>
          </a:prstGeom>
          <a:solidFill>
            <a:srgbClr val="92D050">
              <a:alpha val="22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9050339" y="3547664"/>
            <a:ext cx="2205036" cy="145257"/>
          </a:xfrm>
          <a:prstGeom prst="rect">
            <a:avLst/>
          </a:prstGeom>
          <a:solidFill>
            <a:srgbClr val="92D050">
              <a:alpha val="22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655866" y="321230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1525191" y="4425154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Computing Derivatives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By hand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  <a:endParaRPr lang="en-GB" sz="2000" dirty="0" smtClean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Finite differences  </a:t>
            </a:r>
          </a:p>
          <a:p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Symbolic differentiation </a:t>
            </a:r>
          </a:p>
          <a:p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smtClean="0">
                <a:sym typeface="Wingdings" panose="05000000000000000000" pitchFamily="2" charset="2"/>
              </a:rPr>
              <a:t>Automatic differentiation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4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1542" y="52122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6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1332269" y="419782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50</a:t>
            </a:r>
            <a:endParaRPr lang="en-GB" sz="1200" dirty="0"/>
          </a:p>
        </p:txBody>
      </p:sp>
      <p:sp>
        <p:nvSpPr>
          <p:cNvPr id="6" name="Oval 5"/>
          <p:cNvSpPr/>
          <p:nvPr/>
        </p:nvSpPr>
        <p:spPr>
          <a:xfrm>
            <a:off x="9785906" y="518938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0557431" y="453691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976282" y="438689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585631" y="46750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11067" y="57418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1542" y="52122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6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1332269" y="419782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50</a:t>
            </a:r>
            <a:endParaRPr lang="en-GB" sz="1200" dirty="0"/>
          </a:p>
        </p:txBody>
      </p:sp>
      <p:sp>
        <p:nvSpPr>
          <p:cNvPr id="5" name="Oval 4"/>
          <p:cNvSpPr/>
          <p:nvPr/>
        </p:nvSpPr>
        <p:spPr>
          <a:xfrm>
            <a:off x="8976282" y="438689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0557431" y="453691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785906" y="518938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585631" y="46750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011067" y="57418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261406" y="297958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640126" y="471241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71542" y="52122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6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1332269" y="419782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50</a:t>
            </a:r>
            <a:endParaRPr lang="en-GB" sz="1200" dirty="0"/>
          </a:p>
        </p:txBody>
      </p:sp>
      <p:sp>
        <p:nvSpPr>
          <p:cNvPr id="5" name="Oval 4"/>
          <p:cNvSpPr/>
          <p:nvPr/>
        </p:nvSpPr>
        <p:spPr>
          <a:xfrm>
            <a:off x="8976282" y="438689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0557431" y="453691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785906" y="518938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585631" y="46750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011067" y="574183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261406" y="297958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753146" y="74692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863386" y="1402241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640126" y="471241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9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Tested </a:t>
            </a:r>
            <a:r>
              <a:rPr lang="en-GB" dirty="0" smtClean="0"/>
              <a:t>Tools - GMM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966684"/>
              </p:ext>
            </p:extLst>
          </p:nvPr>
        </p:nvGraphicFramePr>
        <p:xfrm>
          <a:off x="1035993" y="1303766"/>
          <a:ext cx="10120014" cy="391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113"/>
                <a:gridCol w="1827113"/>
                <a:gridCol w="1827113"/>
                <a:gridCol w="1328439"/>
                <a:gridCol w="1343025"/>
                <a:gridCol w="1967211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Ease of use*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Rejection reason</a:t>
                      </a:r>
                      <a:endParaRPr lang="en-GB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C++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Adept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C++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ADOL-C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Ceres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no reverse</a:t>
                      </a:r>
                      <a:r>
                        <a:rPr lang="en-GB" sz="16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mode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C/Fortran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Tapenade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- -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F#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/>
                        <a:t>DiffSharp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ADiMat</a:t>
                      </a:r>
                      <a:endParaRPr lang="en-GB" sz="1600" b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r>
                        <a:rPr lang="en-GB" sz="1600" b="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with help of ST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F, R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 +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memory crash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MuPAD</a:t>
                      </a:r>
                      <a:endParaRPr lang="en-GB" sz="16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compilation crash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Julia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ForwardDiff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no reverse mode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Autograd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too slow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Theano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memory crash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9008" y="318280"/>
            <a:ext cx="532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OO – operator overloading, ST – source transformation</a:t>
            </a:r>
          </a:p>
          <a:p>
            <a:r>
              <a:rPr lang="en-GB" dirty="0" smtClean="0"/>
              <a:t>F – forward, R – reverse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54894" y="5771286"/>
            <a:ext cx="35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93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Bundle Adjustment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497" y="1277319"/>
            <a:ext cx="6297324" cy="4175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981" y="5355287"/>
            <a:ext cx="5222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[http</a:t>
            </a:r>
            <a:r>
              <a:rPr lang="en-GB" sz="1200" dirty="0"/>
              <a:t>://</a:t>
            </a:r>
            <a:r>
              <a:rPr lang="en-GB" sz="1200" dirty="0" smtClean="0"/>
              <a:t>vindelman.technion.ac.il/ResearchProjects/LBA/ThreeViewGeometry.jpg]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3801" y="1617477"/>
                <a:ext cx="7893618" cy="4627148"/>
              </a:xfrm>
            </p:spPr>
            <p:txBody>
              <a:bodyPr/>
              <a:lstStyle/>
              <a:p>
                <a:r>
                  <a:rPr lang="en-GB" sz="2400" dirty="0" smtClean="0"/>
                  <a:t>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camera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" sz="18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endParaRPr lang="en-GB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GB" sz="180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point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" sz="18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" sz="180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GB" dirty="0"/>
              </a:p>
              <a:p>
                <a:r>
                  <a:rPr lang="en-GB" sz="2400" dirty="0"/>
                  <a:t> Data: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measurement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" sz="18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400" dirty="0" smtClean="0"/>
              </a:p>
              <a:p>
                <a:r>
                  <a:rPr lang="en-GB" sz="2400" dirty="0" smtClean="0"/>
                  <a:t> Error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reprojection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error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 ∗(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project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camera</m:t>
                        </m:r>
                        <m:r>
                          <a:rPr lang="en-GB" sz="1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point</m:t>
                        </m:r>
                      </m:e>
                    </m:d>
                    <m:r>
                      <a:rPr lang="en-GB" sz="1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measurement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800">
                        <a:latin typeface="Cambria Math" panose="02040503050406030204" pitchFamily="18" charset="0"/>
                      </a:rPr>
                      <m:t>error</m:t>
                    </m:r>
                    <m:r>
                      <a:rPr lang="en-GB" sz="1800">
                        <a:latin typeface="Cambria Math" panose="02040503050406030204" pitchFamily="18" charset="0"/>
                      </a:rPr>
                      <m:t>=1 −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</a:rPr>
                          <m:t>weight</m:t>
                        </m:r>
                      </m:e>
                      <m:sup>
                        <m:r>
                          <a:rPr lang="en-GB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800" dirty="0"/>
              </a:p>
              <a:p>
                <a:pPr lvl="1"/>
                <a:endParaRPr lang="en-GB" sz="2000" dirty="0"/>
              </a:p>
              <a:p>
                <a:endParaRPr lang="en-GB" sz="2400" dirty="0" smtClean="0"/>
              </a:p>
              <a:p>
                <a:endParaRPr lang="en-GB" sz="1800" dirty="0" smtClean="0"/>
              </a:p>
              <a:p>
                <a:pPr marL="201168" lvl="1" indent="0">
                  <a:buNone/>
                </a:pPr>
                <a:endParaRPr lang="en-GB" sz="1800" dirty="0" smtClean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801" y="1617477"/>
                <a:ext cx="7893618" cy="4627148"/>
              </a:xfrm>
              <a:blipFill rotWithShape="0">
                <a:blip r:embed="rId3"/>
                <a:stretch>
                  <a:fillRect l="-2162" t="-18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Bundle </a:t>
            </a:r>
            <a:r>
              <a:rPr lang="en-GB" dirty="0" smtClean="0"/>
              <a:t>Adjustment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6662" y="1412463"/>
                <a:ext cx="9987358" cy="6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project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2400" b="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sz="2400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𝜿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GB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400" b="0" i="0">
                          <a:latin typeface="Cambria Math" panose="02040503050406030204" pitchFamily="18" charset="0"/>
                        </a:rPr>
                        <m:t>distort</m:t>
                      </m:r>
                      <m:d>
                        <m:d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𝜿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GB" sz="2400" b="0" i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GB" sz="2400" b="0" i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en-GB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GB" sz="2400" b="0" i="0">
                                  <a:latin typeface="Cambria Math" panose="02040503050406030204" pitchFamily="18" charset="0"/>
                                </a:rPr>
                                <m:t>rodriguez</m:t>
                              </m:r>
                              <m:d>
                                <m:dPr>
                                  <m:ctrlPr>
                                    <a:rPr lang="en-GB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662" y="1412463"/>
                <a:ext cx="9987358" cy="64504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93657" y="2465604"/>
                <a:ext cx="551336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distort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𝜿</m:t>
                          </m:r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GB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657" y="2465604"/>
                <a:ext cx="5513369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08179" y="3118734"/>
                <a:ext cx="26843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GB" sz="2400" i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GB" sz="24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1..2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400" b="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179" y="3118734"/>
                <a:ext cx="268432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26667" r="-19091" b="-194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16681" y="3926147"/>
                <a:ext cx="10867320" cy="999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odriguez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sz="2400" b="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𝑿</m:t>
                    </m:r>
                    <m:func>
                      <m:func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func>
                      <m:func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)(1−</m:t>
                    </m:r>
                    <m:func>
                      <m:func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,</a:t>
                </a:r>
                <a:endParaRPr lang="en-GB" sz="2400" i="1" dirty="0"/>
              </a:p>
              <a:p>
                <a:r>
                  <a:rPr lang="en-GB" sz="2400" i="1" dirty="0" smtClean="0"/>
                  <a:t>																</a:t>
                </a:r>
                <a:r>
                  <a:rPr lang="en-GB" sz="2400" dirty="0" smtClean="0"/>
                  <a:t>where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GB" sz="2400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m:rPr>
                        <m:lit/>
                      </m:rPr>
                      <a:rPr lang="en-GB" sz="2400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m:rPr>
                            <m:lit/>
                          </m:rPr>
                          <a:rPr lang="en-GB" sz="2400" b="1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m:rPr>
                            <m:lit/>
                          </m:rPr>
                          <a:rPr lang="en-GB" sz="2400" b="1" i="1">
                            <a:latin typeface="Cambria Math" panose="02040503050406030204" pitchFamily="18" charset="0"/>
                          </a:rPr>
                          <m:t>||</m:t>
                        </m:r>
                      </m:den>
                    </m:f>
                  </m:oMath>
                </a14:m>
                <a:endParaRPr lang="en-GB" sz="2400" b="1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81" y="3926147"/>
                <a:ext cx="10867320" cy="999697"/>
              </a:xfrm>
              <a:prstGeom prst="rect">
                <a:avLst/>
              </a:prstGeom>
              <a:blipFill rotWithShape="0">
                <a:blip r:embed="rId5"/>
                <a:stretch>
                  <a:fillRect t="-4878" b="-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1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Jacobian Sparsity Pattern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08125341"/>
                  </p:ext>
                </p:extLst>
              </p:nvPr>
            </p:nvGraphicFramePr>
            <p:xfrm>
              <a:off x="890909" y="1199862"/>
              <a:ext cx="10410183" cy="490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2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396000"/>
                    <a:gridCol w="396000"/>
                    <a:gridCol w="396000"/>
                    <a:gridCol w="396000"/>
                    <a:gridCol w="396000"/>
                    <a:gridCol w="396000"/>
                  </a:tblGrid>
                  <a:tr h="308952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11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camera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11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camera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GB" sz="105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_</m:t>
                                </m:r>
                                <m:sSub>
                                  <m:sSubPr>
                                    <m:ctrlPr>
                                      <a:rPr lang="en-GB" sz="105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sz="105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08125341"/>
                  </p:ext>
                </p:extLst>
              </p:nvPr>
            </p:nvGraphicFramePr>
            <p:xfrm>
              <a:off x="890909" y="1199862"/>
              <a:ext cx="10410183" cy="490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2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16000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296687"/>
                    <a:gridCol w="396000"/>
                    <a:gridCol w="396000"/>
                    <a:gridCol w="396000"/>
                    <a:gridCol w="396000"/>
                    <a:gridCol w="396000"/>
                    <a:gridCol w="39600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1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897" t="-1667" r="-312821" b="-12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1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25897" t="-1667" r="-212821" b="-12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603425" t="-1667" r="-468493" b="-12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703425" t="-1667" r="-368493" b="-12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803425" t="-1667" r="-268493" b="-12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029231" t="-1667" r="-503077" b="-1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29231" t="-1667" r="-403077" b="-1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229231" t="-1667" r="-303077" b="-1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329231" t="-1667" r="-203077" b="-1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429231" t="-1667" r="-103077" b="-1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529231" t="-1667" r="-3077" b="-1246667"/>
                          </a:stretch>
                        </a:blip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73494" r="-1610000" b="-8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73494" r="-1610000" b="-701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276829" r="-1610000" b="-6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372289" r="-1610000" b="-5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472289" r="-1610000" b="-4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520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572289" r="-1610000" b="-302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  <a:tr h="25200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360976" r="-1610000" b="-5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460976" r="-1610000" b="-412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523810" r="-1610000" b="-30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663415" r="-1610000" b="-20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721429" r="-1610000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000" t="-1865854" r="-1610000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766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Problem Sizes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22" y="5678864"/>
            <a:ext cx="5753100" cy="451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[http</a:t>
            </a:r>
            <a:r>
              <a:rPr lang="en-GB" sz="2400" dirty="0"/>
              <a:t>://grail.cs.washington.edu/projects/bal</a:t>
            </a:r>
            <a:r>
              <a:rPr lang="en-GB" sz="2400" dirty="0" smtClean="0"/>
              <a:t>/]</a:t>
            </a:r>
            <a:endParaRPr lang="en-GB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776383"/>
              </p:ext>
            </p:extLst>
          </p:nvPr>
        </p:nvGraphicFramePr>
        <p:xfrm>
          <a:off x="421409" y="1246138"/>
          <a:ext cx="537671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239"/>
                <a:gridCol w="1792239"/>
                <a:gridCol w="1792239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cameras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3D points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measurements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11k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36k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32k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384k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61k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287k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48k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182k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199k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1 091k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164k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899k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257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65k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226k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356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227k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1 255k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372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47k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204k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4651"/>
              </p:ext>
            </p:extLst>
          </p:nvPr>
        </p:nvGraphicFramePr>
        <p:xfrm>
          <a:off x="6396183" y="1246138"/>
          <a:ext cx="5376717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239"/>
                <a:gridCol w="1792239"/>
                <a:gridCol w="179223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cameras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3D points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# measurements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89k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394k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539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65k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277k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1 102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780k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4 052k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1 197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126k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564k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1 544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942k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4 750k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1 723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157k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679k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1 778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994k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5 002k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1 936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650k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5 214k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4 585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1 325k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9 125k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13 682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4 456k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28 988k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78598" y="589534"/>
            <a:ext cx="86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MATLAB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078598" y="2294509"/>
            <a:ext cx="705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Julia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078598" y="2875533"/>
            <a:ext cx="705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F#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078598" y="3279957"/>
            <a:ext cx="1265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MuPAD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078598" y="3622081"/>
            <a:ext cx="172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C, C++ (clean, Eigen)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87949" y="1726998"/>
            <a:ext cx="71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dirty="0" smtClean="0"/>
              <a:t>ython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7327" y="1798822"/>
            <a:ext cx="778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Theano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163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39689" y="3495676"/>
            <a:ext cx="112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068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Computing </a:t>
            </a:r>
            <a:r>
              <a:rPr lang="en-GB" dirty="0" smtClean="0"/>
              <a:t>Derivatives</a:t>
            </a:r>
            <a:endParaRPr lang="en-GB" dirty="0"/>
          </a:p>
        </p:txBody>
      </p:sp>
      <p:grpSp>
        <p:nvGrpSpPr>
          <p:cNvPr id="115" name="Group 114"/>
          <p:cNvGrpSpPr/>
          <p:nvPr/>
        </p:nvGrpSpPr>
        <p:grpSpPr>
          <a:xfrm>
            <a:off x="1224031" y="1519515"/>
            <a:ext cx="9743938" cy="4391741"/>
            <a:chOff x="906539" y="1519515"/>
            <a:chExt cx="9743938" cy="4391741"/>
          </a:xfrm>
        </p:grpSpPr>
        <p:sp>
          <p:nvSpPr>
            <p:cNvPr id="4" name="TextBox 3"/>
            <p:cNvSpPr txBox="1"/>
            <p:nvPr/>
          </p:nvSpPr>
          <p:spPr>
            <a:xfrm>
              <a:off x="1447606" y="3741001"/>
              <a:ext cx="210258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f(x)</a:t>
              </a:r>
            </a:p>
            <a:p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{return x*x;}</a:t>
              </a:r>
              <a:endParaRPr lang="en-GB" sz="2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847389" y="1720019"/>
                  <a:ext cx="1303020" cy="39921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nsolas" panose="020B0609020204030204" pitchFamily="49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nsolas" panose="020B0609020204030204" pitchFamily="49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nsolas" panose="020B0609020204030204" pitchFamily="49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onsolas" panose="020B0609020204030204" pitchFamily="49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Consolas" panose="020B0609020204030204" pitchFamily="49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7389" y="1720019"/>
                  <a:ext cx="1303020" cy="39921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63" b="-1470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7991987" y="3741001"/>
              <a:ext cx="2132263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>
                  <a:latin typeface="Consolas" panose="020B0609020204030204" pitchFamily="49" charset="0"/>
                  <a:cs typeface="Consolas" panose="020B0609020204030204" pitchFamily="49" charset="0"/>
                </a:rPr>
                <a:t>df</a:t>
              </a:r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(x) </a:t>
              </a:r>
            </a:p>
            <a:p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{return 2*x;}</a:t>
              </a:r>
              <a:endParaRPr lang="en-GB" sz="2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291349" y="1716063"/>
                  <a:ext cx="1533541" cy="39299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𝑑𝑓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(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)=2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nsolas" panose="020B0609020204030204" pitchFamily="49" charset="0"/>
                          </a:rPr>
                          <m:t>𝑥</m:t>
                        </m:r>
                      </m:oMath>
                    </m:oMathPara>
                  </a14:m>
                  <a:endParaRPr lang="en-GB" sz="2000" baseline="30000" dirty="0">
                    <a:latin typeface="Cambria Math" panose="02040503050406030204" pitchFamily="18" charset="0"/>
                    <a:ea typeface="Cambria Math" panose="02040503050406030204" pitchFamily="18" charset="0"/>
                    <a:cs typeface="Consolas" panose="020B0609020204030204" pitchFamily="49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1349" y="1716063"/>
                  <a:ext cx="1533541" cy="3929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66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4" idx="3"/>
              <a:endCxn id="7" idx="1"/>
            </p:cNvCxnSpPr>
            <p:nvPr/>
          </p:nvCxnSpPr>
          <p:spPr>
            <a:xfrm>
              <a:off x="3550191" y="4094944"/>
              <a:ext cx="4441796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6" idx="2"/>
              <a:endCxn id="4" idx="0"/>
            </p:cNvCxnSpPr>
            <p:nvPr/>
          </p:nvCxnSpPr>
          <p:spPr>
            <a:xfrm>
              <a:off x="2498899" y="2119231"/>
              <a:ext cx="0" cy="162177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8" idx="1"/>
            </p:cNvCxnSpPr>
            <p:nvPr/>
          </p:nvCxnSpPr>
          <p:spPr>
            <a:xfrm flipV="1">
              <a:off x="3150409" y="1912560"/>
              <a:ext cx="5140940" cy="7065"/>
            </a:xfrm>
            <a:prstGeom prst="straightConnector1">
              <a:avLst/>
            </a:prstGeom>
            <a:ln w="31750">
              <a:solidFill>
                <a:schemeClr val="dk1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2"/>
              <a:endCxn id="7" idx="0"/>
            </p:cNvCxnSpPr>
            <p:nvPr/>
          </p:nvCxnSpPr>
          <p:spPr>
            <a:xfrm flipH="1">
              <a:off x="9058119" y="2109056"/>
              <a:ext cx="1" cy="1631945"/>
            </a:xfrm>
            <a:prstGeom prst="straightConnector1">
              <a:avLst/>
            </a:prstGeom>
            <a:ln w="31750">
              <a:solidFill>
                <a:schemeClr val="dk1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867529" y="3671751"/>
              <a:ext cx="3807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automatic/symbolic differentiation</a:t>
              </a:r>
              <a:endParaRPr lang="en-GB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33058" y="1519515"/>
              <a:ext cx="25756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differentiation by hand</a:t>
              </a:r>
              <a:endParaRPr lang="en-GB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6539" y="2724973"/>
              <a:ext cx="1592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p</a:t>
              </a:r>
              <a:r>
                <a:rPr lang="en-GB" sz="2000" dirty="0" smtClean="0"/>
                <a:t>rogramming</a:t>
              </a:r>
              <a:endParaRPr lang="en-GB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58118" y="2724973"/>
              <a:ext cx="1592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programming</a:t>
              </a:r>
              <a:endParaRPr lang="en-GB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116743" y="5203370"/>
              <a:ext cx="3308689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>
                  <a:latin typeface="Consolas" panose="020B0609020204030204" pitchFamily="49" charset="0"/>
                  <a:cs typeface="Consolas" panose="020B0609020204030204" pitchFamily="49" charset="0"/>
                </a:rPr>
                <a:t>df</a:t>
              </a:r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(x) </a:t>
              </a:r>
            </a:p>
            <a:p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{return (f(</a:t>
              </a:r>
              <a:r>
                <a:rPr lang="en-GB" sz="2000" dirty="0" err="1" smtClean="0">
                  <a:latin typeface="Consolas" panose="020B0609020204030204" pitchFamily="49" charset="0"/>
                  <a:cs typeface="Consolas" panose="020B0609020204030204" pitchFamily="49" charset="0"/>
                </a:rPr>
                <a:t>x+h</a:t>
              </a:r>
              <a:r>
                <a:rPr lang="en-GB" sz="2000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)-h)/h;}</a:t>
              </a:r>
              <a:endParaRPr lang="en-GB" sz="2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60927" y="4803260"/>
              <a:ext cx="19441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finite differences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12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739689" y="3495676"/>
            <a:ext cx="112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8" y="1810815"/>
            <a:ext cx="1082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841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000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739689" y="3495676"/>
            <a:ext cx="112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739689" y="2233535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739688" y="1470839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39688" y="1810815"/>
            <a:ext cx="1082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26841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25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660946" y="217400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631179" y="133103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739689" y="3495676"/>
            <a:ext cx="112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39689" y="2233535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8" y="1470839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39688" y="1810815"/>
            <a:ext cx="1082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95137" y="194931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690712" y="1083806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6841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540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660946" y="217400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631179" y="133103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739689" y="3495676"/>
            <a:ext cx="112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9" y="2233535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39688" y="1470839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739688" y="1810815"/>
            <a:ext cx="1547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Julia-F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695137" y="194931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90712" y="1083806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1505" y="806807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26206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202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660946" y="217400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631179" y="133103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739689" y="3495676"/>
            <a:ext cx="1664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(Eigen), </a:t>
            </a:r>
            <a:r>
              <a:rPr lang="en-GB" sz="1200" dirty="0" err="1" smtClean="0"/>
              <a:t>MuPAD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739689" y="3071852"/>
            <a:ext cx="1624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Finite differences (C++)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9" y="2233535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39688" y="1470839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739688" y="1810815"/>
            <a:ext cx="1547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Julia-F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695137" y="194931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90712" y="1083806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1505" y="806807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25571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73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208883" y="2852658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5660946" y="2174002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631179" y="1331039"/>
            <a:ext cx="59533" cy="5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739689" y="3495676"/>
            <a:ext cx="1664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Manual (Eigen), </a:t>
            </a:r>
            <a:r>
              <a:rPr lang="en-GB" sz="1200" dirty="0" err="1" smtClean="0"/>
              <a:t>MuPAD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739689" y="3283764"/>
            <a:ext cx="78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Tapenade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739689" y="3071852"/>
            <a:ext cx="1624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Finite differences (C++)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739689" y="2843559"/>
            <a:ext cx="562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739689" y="2233535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-R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739688" y="1470839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39688" y="1810815"/>
            <a:ext cx="1547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Julia-F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739688" y="2013433"/>
            <a:ext cx="615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95137" y="194931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690712" y="1083806"/>
            <a:ext cx="761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Autograd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301505" y="806807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30316" y="2794853"/>
            <a:ext cx="532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Ceres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557716" y="2452497"/>
            <a:ext cx="180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</a:t>
            </a:r>
            <a:r>
              <a:rPr lang="en-GB" sz="1200" dirty="0" err="1" smtClean="0"/>
              <a:t>autosparse</a:t>
            </a:r>
            <a:r>
              <a:rPr lang="en-GB" sz="1200" dirty="0" smtClean="0"/>
              <a:t> (Eigen)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739688" y="2648028"/>
            <a:ext cx="1339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</a:t>
            </a:r>
            <a:r>
              <a:rPr lang="en-GB" sz="1200" dirty="0" err="1" smtClean="0"/>
              <a:t>autosparse</a:t>
            </a:r>
            <a:endParaRPr lang="en-GB" sz="1200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7581900" y="2786528"/>
            <a:ext cx="2157788" cy="847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1"/>
          </p:cNvCxnSpPr>
          <p:nvPr/>
        </p:nvCxnSpPr>
        <p:spPr>
          <a:xfrm flipH="1">
            <a:off x="7581899" y="2590997"/>
            <a:ext cx="1975817" cy="904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4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Tested </a:t>
            </a:r>
            <a:r>
              <a:rPr lang="en-GB" dirty="0" smtClean="0"/>
              <a:t>Tools - BA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900764"/>
              </p:ext>
            </p:extLst>
          </p:nvPr>
        </p:nvGraphicFramePr>
        <p:xfrm>
          <a:off x="1035993" y="1303766"/>
          <a:ext cx="10120014" cy="391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113"/>
                <a:gridCol w="1827113"/>
                <a:gridCol w="1827113"/>
                <a:gridCol w="1328439"/>
                <a:gridCol w="1343025"/>
                <a:gridCol w="1967211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Ease of use*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Rejection reason</a:t>
                      </a:r>
                      <a:endParaRPr lang="en-GB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C++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Adept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C++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ADOL-C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Ceres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memory crash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C/Fortran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Tapenade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- -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F#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/>
                        <a:t>DiffSharp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OO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F, R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+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ADiMat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with help of 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 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MuPAD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Symbolic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Julia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ForwardDiff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Autograd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memory crash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Theano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memory crash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9008" y="318280"/>
            <a:ext cx="532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OO – operator overloading, ST – source transformation</a:t>
            </a:r>
          </a:p>
          <a:p>
            <a:r>
              <a:rPr lang="en-GB" dirty="0" smtClean="0"/>
              <a:t>F – forward, R – reverse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54894" y="5771286"/>
            <a:ext cx="35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6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Hand Tracking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41945"/>
                <a:ext cx="7119620" cy="4493369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/>
                  <a:t> Parameters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Global rotation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b="0" dirty="0" smtClean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 smtClean="0"/>
                  <a:t>Global translation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b="0" dirty="0" smtClean="0"/>
              </a:p>
              <a:p>
                <a:pPr lvl="1"/>
                <a:r>
                  <a:rPr lang="en-GB" dirty="0" smtClean="0"/>
                  <a:t>Fingers parameters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4×5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r>
                  <a:rPr lang="en-GB" dirty="0" smtClean="0"/>
                  <a:t> Data:</a:t>
                </a:r>
              </a:p>
              <a:p>
                <a:pPr lvl="1"/>
                <a:r>
                  <a:rPr lang="en-GB" dirty="0" smtClean="0"/>
                  <a:t>Hand model vertices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GB" b="1" dirty="0" smtClean="0"/>
              </a:p>
              <a:p>
                <a:pPr lvl="1"/>
                <a:r>
                  <a:rPr lang="en-GB" dirty="0" smtClean="0"/>
                  <a:t>Data points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Correspondences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1,…,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b="1" dirty="0" smtClean="0"/>
                  <a:t> </a:t>
                </a:r>
                <a:r>
                  <a:rPr lang="en-GB" dirty="0" smtClean="0"/>
                  <a:t>Error: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transform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41945"/>
                <a:ext cx="7119620" cy="4493369"/>
              </a:xfrm>
              <a:blipFill rotWithShape="0">
                <a:blip r:embed="rId2"/>
                <a:stretch>
                  <a:fillRect l="-2825" t="-2307" b="-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68" y="1340284"/>
            <a:ext cx="28702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6480" y="5735315"/>
            <a:ext cx="6027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[http</a:t>
            </a:r>
            <a:r>
              <a:rPr lang="en-GB" sz="1100" dirty="0"/>
              <a:t>://</a:t>
            </a:r>
            <a:r>
              <a:rPr lang="en-GB" sz="1100" dirty="0" smtClean="0"/>
              <a:t>www.virtualrealityreviewer.com/wp-content/uploads/2014/08/leapmotion-hand-tracking.jpg]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542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Hand Tracking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41945"/>
                <a:ext cx="9113520" cy="4866755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/>
                  <a:t> Assemble 22 transformations from fingers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22×4×4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r>
                  <a:rPr lang="en-GB" dirty="0" smtClean="0"/>
                  <a:t> Transform all vertices by all transformations: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b="1" i="1" smtClean="0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GB" b="1" i="1" smtClean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22×4×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GB" b="1" dirty="0"/>
              </a:p>
              <a:p>
                <a:r>
                  <a:rPr lang="en-GB" b="1" dirty="0" smtClean="0"/>
                  <a:t> </a:t>
                </a:r>
                <a:r>
                  <a:rPr lang="en-GB" dirty="0" smtClean="0"/>
                  <a:t>Weight by transformations that are relevant:</a:t>
                </a:r>
              </a:p>
              <a:p>
                <a:pPr lvl="1"/>
                <a:r>
                  <a:rPr lang="en-GB" b="1" dirty="0" smtClean="0"/>
                  <a:t>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  <m:e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GB" b="1" dirty="0" smtClean="0"/>
              </a:p>
              <a:p>
                <a:r>
                  <a:rPr lang="en-GB" dirty="0" smtClean="0"/>
                  <a:t> Apply global rotation and translation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GB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GB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41945"/>
                <a:ext cx="9113520" cy="4866755"/>
              </a:xfrm>
              <a:blipFill rotWithShape="0">
                <a:blip r:embed="rId3"/>
                <a:stretch>
                  <a:fillRect l="-2207" t="-21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0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81023" y="493826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Theano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981023" y="2834005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F#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07011" y="4803154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Julia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763350" y="4282670"/>
            <a:ext cx="794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MATLAB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338989" y="5007843"/>
            <a:ext cx="93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C++ (light)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338989" y="5558162"/>
            <a:ext cx="1008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C++ (Eigen)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535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Not Finite Differences?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0435" y="1309113"/>
                <a:ext cx="4757207" cy="2589119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 smtClean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2400" dirty="0" smtClean="0"/>
              </a:p>
              <a:p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𝑑𝑓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400" dirty="0" smtClean="0"/>
              </a:p>
              <a:p>
                <a:endParaRPr lang="en-GB" sz="2400" dirty="0" smtClean="0"/>
              </a:p>
              <a:p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𝑑𝑓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400" i="1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0435" y="1309113"/>
                <a:ext cx="4757207" cy="2589119"/>
              </a:xfrm>
              <a:blipFill rotWithShape="0">
                <a:blip r:embed="rId3"/>
                <a:stretch>
                  <a:fillRect l="-3585" t="-25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0435" y="4328848"/>
                <a:ext cx="5381341" cy="1095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en-GB" dirty="0" smtClean="0"/>
                  <a:t> Precise enough?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GB" dirty="0" smtClean="0"/>
                  <a:t> evaluations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GB" sz="32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35" y="4328848"/>
                <a:ext cx="5381341" cy="1095935"/>
              </a:xfrm>
              <a:prstGeom prst="rect">
                <a:avLst/>
              </a:prstGeom>
              <a:blipFill rotWithShape="0">
                <a:blip r:embed="rId4"/>
                <a:stretch>
                  <a:fillRect l="-4077" t="-1000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224" y="1270613"/>
            <a:ext cx="5445593" cy="49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1602582" y="617220"/>
            <a:ext cx="226218" cy="575310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379712" y="4919841"/>
            <a:ext cx="963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(light)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376741" y="4735175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</a:t>
            </a:r>
            <a:r>
              <a:rPr lang="en-GB" sz="1200" dirty="0"/>
              <a:t>light</a:t>
            </a:r>
            <a:r>
              <a:rPr lang="en-GB" sz="1200" dirty="0" smtClean="0"/>
              <a:t>), Ceres (light)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76741" y="4555013"/>
            <a:ext cx="197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Ceres (Eigen)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1602582" y="1339850"/>
            <a:ext cx="226218" cy="503047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379712" y="4919841"/>
            <a:ext cx="963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(light)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364653" y="2903779"/>
            <a:ext cx="880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-F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61005" y="269452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376741" y="4735175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</a:t>
            </a:r>
            <a:r>
              <a:rPr lang="en-GB" sz="1200" dirty="0"/>
              <a:t>light</a:t>
            </a:r>
            <a:r>
              <a:rPr lang="en-GB" sz="1200" dirty="0" smtClean="0"/>
              <a:t>), Ceres (light)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376741" y="4555013"/>
            <a:ext cx="197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Ceres (Eigen)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602582" y="1619250"/>
            <a:ext cx="226218" cy="475107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379712" y="4919841"/>
            <a:ext cx="963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(light)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364653" y="2903779"/>
            <a:ext cx="880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-F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61005" y="269452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376741" y="4735175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</a:t>
            </a:r>
            <a:r>
              <a:rPr lang="en-GB" sz="1200" dirty="0"/>
              <a:t>light</a:t>
            </a:r>
            <a:r>
              <a:rPr lang="en-GB" sz="1200" dirty="0" smtClean="0"/>
              <a:t>), Ceres (light)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404087" y="551531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r>
              <a:rPr lang="en-GB" sz="1200" dirty="0" smtClean="0"/>
              <a:t> (R-op)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376741" y="4555013"/>
            <a:ext cx="197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Ceres (Eigen)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3773" y="54848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602582" y="1911350"/>
            <a:ext cx="226218" cy="445897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7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364653" y="426934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Julia-F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9370159" y="3125225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379712" y="4919841"/>
            <a:ext cx="963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(light)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364653" y="2903779"/>
            <a:ext cx="880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-F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61005" y="269452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376741" y="4735175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</a:t>
            </a:r>
            <a:r>
              <a:rPr lang="en-GB" sz="1200" dirty="0"/>
              <a:t>light</a:t>
            </a:r>
            <a:r>
              <a:rPr lang="en-GB" sz="1200" dirty="0" smtClean="0"/>
              <a:t>), Ceres (light)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404087" y="551531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r>
              <a:rPr lang="en-GB" sz="1200" dirty="0" smtClean="0"/>
              <a:t> (R-op)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376741" y="4555013"/>
            <a:ext cx="197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Ceres (Eigen)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3773" y="54848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1602582" y="2197100"/>
            <a:ext cx="226218" cy="417322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0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6741" y="5100003"/>
            <a:ext cx="1576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Manual (Eigen), Finite differences (C++)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9364653" y="426934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Julia-F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9370159" y="3125225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ADiMat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379712" y="4919841"/>
            <a:ext cx="963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Adept (light)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364653" y="2903779"/>
            <a:ext cx="880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r>
              <a:rPr lang="en-GB" sz="1200" dirty="0" smtClean="0"/>
              <a:t>-F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9361005" y="2694525"/>
            <a:ext cx="76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DiffSharp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376741" y="4735175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</a:t>
            </a:r>
            <a:r>
              <a:rPr lang="en-GB" sz="1200" dirty="0"/>
              <a:t>light</a:t>
            </a:r>
            <a:r>
              <a:rPr lang="en-GB" sz="1200" dirty="0" smtClean="0"/>
              <a:t>), Ceres (light)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404087" y="551531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r>
              <a:rPr lang="en-GB" sz="1200" dirty="0" smtClean="0"/>
              <a:t> (R-op)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376741" y="4555013"/>
            <a:ext cx="197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ADOLC (Eigen), Ceres (Eigen)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323773" y="548488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Theano</a:t>
            </a:r>
            <a:endParaRPr lang="en-GB" sz="1200" dirty="0"/>
          </a:p>
        </p:txBody>
      </p:sp>
      <p:sp>
        <p:nvSpPr>
          <p:cNvPr id="15" name="Rectangle 14"/>
          <p:cNvSpPr/>
          <p:nvPr/>
        </p:nvSpPr>
        <p:spPr>
          <a:xfrm>
            <a:off x="1602582" y="2345533"/>
            <a:ext cx="226218" cy="402478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4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5554" y="350521"/>
            <a:ext cx="226218" cy="601218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Roaming Correspondences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 New parameters: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GB" dirty="0" smtClean="0"/>
                  <a:t> </a:t>
                </a:r>
                <a:r>
                  <a:rPr lang="en-GB" sz="2000" dirty="0" smtClean="0"/>
                  <a:t>(2 for every correspondence)</a:t>
                </a:r>
                <a:endParaRPr lang="en-GB" dirty="0" smtClean="0"/>
              </a:p>
              <a:p>
                <a:r>
                  <a:rPr lang="en-GB" dirty="0" smtClean="0"/>
                  <a:t> Correspondences to triangles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00" t="-2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/>
          <p:cNvSpPr/>
          <p:nvPr/>
        </p:nvSpPr>
        <p:spPr>
          <a:xfrm>
            <a:off x="5060373" y="2881077"/>
            <a:ext cx="3304308" cy="2628901"/>
          </a:xfrm>
          <a:prstGeom prst="triangl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23708" y="5400419"/>
                <a:ext cx="4067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708" y="5400419"/>
                <a:ext cx="406778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5296" y="5400418"/>
                <a:ext cx="4175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296" y="5400418"/>
                <a:ext cx="417550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557677" y="2450753"/>
                <a:ext cx="4059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677" y="2450753"/>
                <a:ext cx="405944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4" idx="2"/>
          </p:cNvCxnSpPr>
          <p:nvPr/>
        </p:nvCxnSpPr>
        <p:spPr>
          <a:xfrm flipV="1">
            <a:off x="5060373" y="4292602"/>
            <a:ext cx="1164276" cy="1217376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0"/>
          </p:cNvCxnSpPr>
          <p:nvPr/>
        </p:nvCxnSpPr>
        <p:spPr>
          <a:xfrm flipH="1">
            <a:off x="6224649" y="2881077"/>
            <a:ext cx="487878" cy="1411526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4"/>
          </p:cNvCxnSpPr>
          <p:nvPr/>
        </p:nvCxnSpPr>
        <p:spPr>
          <a:xfrm flipH="1" flipV="1">
            <a:off x="6222843" y="4292602"/>
            <a:ext cx="2141838" cy="1217376"/>
          </a:xfrm>
          <a:prstGeom prst="straightConnector1">
            <a:avLst/>
          </a:prstGeom>
          <a:ln w="285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747380" y="3401892"/>
                <a:ext cx="33831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380" y="3401892"/>
                <a:ext cx="3383106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4152900" y="3870960"/>
            <a:ext cx="1920240" cy="391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9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Roaming Correspondences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00194"/>
                  </p:ext>
                </p:extLst>
              </p:nvPr>
            </p:nvGraphicFramePr>
            <p:xfrm>
              <a:off x="1150737" y="1363902"/>
              <a:ext cx="9256911" cy="4820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1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1872000"/>
                    <a:gridCol w="14400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dirty="0" smtClean="0">
                              <a:solidFill>
                                <a:srgbClr val="000000"/>
                              </a:solidFill>
                            </a:rPr>
                            <a:t>Hand parameters</a:t>
                          </a:r>
                          <a:endParaRPr lang="en-GB" b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b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i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err</m:t>
                                    </m:r>
                                  </m:e>
                                  <m:sub>
                                    <m:r>
                                      <a:rPr lang="en-GB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00194"/>
                  </p:ext>
                </p:extLst>
              </p:nvPr>
            </p:nvGraphicFramePr>
            <p:xfrm>
              <a:off x="1150737" y="1363902"/>
              <a:ext cx="9256911" cy="4820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1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648000"/>
                    <a:gridCol w="1872000"/>
                    <a:gridCol w="14400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9155" t="-8197" r="-555399" b="-120163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59155" t="-8197" r="-455399" b="-120163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60377" t="-8197" r="-357547" b="-120163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58685" t="-8197" r="-255869" b="-120163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dirty="0" smtClean="0">
                              <a:solidFill>
                                <a:srgbClr val="000000"/>
                              </a:solidFill>
                            </a:rPr>
                            <a:t>Hand parameters</a:t>
                          </a:r>
                          <a:endParaRPr lang="en-GB" b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b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800" t="-36066" r="-1116800" b="-3005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800" t="-136813" r="-1116800" b="-20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800" t="-235519" r="-1116800" b="-1010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800" t="-335519" r="-1116800" b="-10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9570028" y="358969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2032" y="1042987"/>
            <a:ext cx="1647824" cy="2762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12032" y="2055016"/>
            <a:ext cx="1647824" cy="1357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12032" y="1622819"/>
            <a:ext cx="1647824" cy="1357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02607" y="2345533"/>
            <a:ext cx="226218" cy="402478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6370838"/>
                  </p:ext>
                </p:extLst>
              </p:nvPr>
            </p:nvGraphicFramePr>
            <p:xfrm>
              <a:off x="480000" y="1347537"/>
              <a:ext cx="11232000" cy="464274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08000"/>
                    <a:gridCol w="2808000"/>
                    <a:gridCol w="2808000"/>
                    <a:gridCol w="2808000"/>
                  </a:tblGrid>
                  <a:tr h="39172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⁡(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)))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Symbolic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Symbolic optimized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Automatic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251018">
                    <a:tc>
                      <a:txBody>
                        <a:bodyPr/>
                        <a:lstStyle/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f(x)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{</a:t>
                          </a:r>
                        </a:p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for</a:t>
                          </a:r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</a:t>
                          </a:r>
                          <a:r>
                            <a:rPr lang="en-GB" sz="1600" baseline="0" dirty="0" err="1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i</a:t>
                          </a:r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in [1 2 3]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{</a:t>
                          </a:r>
                        </a:p>
                        <a:p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x</a:t>
                          </a:r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= sin(x);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}</a:t>
                          </a:r>
                        </a:p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return x;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}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6370838"/>
                  </p:ext>
                </p:extLst>
              </p:nvPr>
            </p:nvGraphicFramePr>
            <p:xfrm>
              <a:off x="480000" y="1347537"/>
              <a:ext cx="11232000" cy="464274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08000"/>
                    <a:gridCol w="2808000"/>
                    <a:gridCol w="2808000"/>
                    <a:gridCol w="2808000"/>
                  </a:tblGrid>
                  <a:tr h="3917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17" t="-1563" r="-300434" b="-109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Symbolic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Symbolic optimized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 smtClean="0">
                              <a:solidFill>
                                <a:schemeClr val="tx1"/>
                              </a:solidFill>
                            </a:rPr>
                            <a:t>Automatic</a:t>
                          </a:r>
                          <a:endParaRPr lang="en-GB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251018">
                    <a:tc>
                      <a:txBody>
                        <a:bodyPr/>
                        <a:lstStyle/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f(x)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{</a:t>
                          </a:r>
                        </a:p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for</a:t>
                          </a:r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</a:t>
                          </a:r>
                          <a:r>
                            <a:rPr lang="en-GB" sz="1600" baseline="0" dirty="0" err="1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i</a:t>
                          </a:r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in [1 2 3]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{</a:t>
                          </a:r>
                        </a:p>
                        <a:p>
                          <a:r>
                            <a:rPr lang="en-GB" sz="1600" baseline="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x</a:t>
                          </a:r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 = sin(x);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}</a:t>
                          </a:r>
                        </a:p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return x;</a:t>
                          </a:r>
                        </a:p>
                        <a:p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  <a:latin typeface="Consolas" panose="020B0609020204030204" pitchFamily="49" charset="0"/>
                              <a:cs typeface="Consolas" panose="020B0609020204030204" pitchFamily="49" charset="0"/>
                            </a:rPr>
                            <a:t>}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 smtClean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600" dirty="0">
                            <a:solidFill>
                              <a:schemeClr val="tx1"/>
                            </a:solidFill>
                            <a:latin typeface="Consolas" panose="020B0609020204030204" pitchFamily="49" charset="0"/>
                            <a:cs typeface="Consolas" panose="020B0609020204030204" pitchFamily="49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Symbolic vs. Automatic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760287"/>
              </p:ext>
            </p:extLst>
          </p:nvPr>
        </p:nvGraphicFramePr>
        <p:xfrm>
          <a:off x="3288000" y="1347537"/>
          <a:ext cx="2808000" cy="4642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8000"/>
              </a:tblGrid>
              <a:tr h="391726"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Symbolic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1018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df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(x)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{</a:t>
                      </a:r>
                    </a:p>
                    <a:p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dx =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cos(sin(sin(x)))*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cos(sin(x))*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cos(x);</a:t>
                      </a:r>
                    </a:p>
                    <a:p>
                      <a:endParaRPr lang="en-GB" sz="1600" baseline="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return dx;</a:t>
                      </a:r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  <a:endParaRPr lang="en-GB" sz="160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28970"/>
              </p:ext>
            </p:extLst>
          </p:nvPr>
        </p:nvGraphicFramePr>
        <p:xfrm>
          <a:off x="8904000" y="1347537"/>
          <a:ext cx="2808000" cy="4642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8000"/>
              </a:tblGrid>
              <a:tr h="391726"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Automatic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1018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df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(x)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{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dx = 1;</a:t>
                      </a:r>
                    </a:p>
                    <a:p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for </a:t>
                      </a:r>
                      <a:r>
                        <a:rPr lang="en-GB" sz="160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in 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[1 2 3]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{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dx = cos(x)*dx;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x = sin(x);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  <a:p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return dx;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  <a:endParaRPr lang="en-GB" sz="1600" dirty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04657"/>
              </p:ext>
            </p:extLst>
          </p:nvPr>
        </p:nvGraphicFramePr>
        <p:xfrm>
          <a:off x="6096000" y="1347537"/>
          <a:ext cx="2808000" cy="46427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8000"/>
              </a:tblGrid>
              <a:tr h="391726"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Symbolic optimized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51018"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df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(x)</a:t>
                      </a: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{</a:t>
                      </a:r>
                    </a:p>
                    <a:p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tmp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sin(x);</a:t>
                      </a:r>
                    </a:p>
                    <a:p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dx =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cos(sin(</a:t>
                      </a:r>
                      <a:r>
                        <a:rPr lang="en-GB" sz="1600" baseline="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tmp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))*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</a:t>
                      </a:r>
                      <a:r>
                        <a:rPr lang="en-GB" sz="1600" baseline="0" dirty="0" err="1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tmp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)*</a:t>
                      </a: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cos(x);</a:t>
                      </a:r>
                    </a:p>
                    <a:p>
                      <a:endParaRPr lang="en-GB" sz="1600" baseline="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return dx;</a:t>
                      </a:r>
                      <a:endParaRPr lang="en-GB" sz="1600" dirty="0" smtClean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7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"/>
            <a:ext cx="12192000" cy="6877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2032" y="1027112"/>
            <a:ext cx="1647824" cy="2762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12032" y="2032791"/>
            <a:ext cx="1647824" cy="1357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12032" y="1610119"/>
            <a:ext cx="1647824" cy="1357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1225554" y="350521"/>
            <a:ext cx="226218" cy="601218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Tested </a:t>
            </a:r>
            <a:r>
              <a:rPr lang="en-GB" dirty="0" smtClean="0"/>
              <a:t>Tools – Hand Tracking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794556"/>
              </p:ext>
            </p:extLst>
          </p:nvPr>
        </p:nvGraphicFramePr>
        <p:xfrm>
          <a:off x="1035993" y="1303766"/>
          <a:ext cx="10120014" cy="391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113"/>
                <a:gridCol w="1827113"/>
                <a:gridCol w="1827113"/>
                <a:gridCol w="1328439"/>
                <a:gridCol w="1343025"/>
                <a:gridCol w="1967211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Ease of use*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Rejection reason</a:t>
                      </a:r>
                      <a:endParaRPr lang="en-GB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C++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Adept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C++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ADOL-C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Ceres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sparsity issues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C/Fortran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Tapenade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F, R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-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only clean C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F#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DiffSharp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ADiMat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with help of 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 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MuPAD</a:t>
                      </a:r>
                      <a:endParaRPr lang="en-GB" sz="1600" b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compilation issues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Julia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ForwardDiff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sparsity issues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Autograd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no forward mode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Python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Theano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Symbolic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73012" y="286604"/>
            <a:ext cx="532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OO – operator overloading, ST – source transformation</a:t>
            </a:r>
          </a:p>
          <a:p>
            <a:r>
              <a:rPr lang="en-GB" dirty="0" smtClean="0"/>
              <a:t>F – forward, R – reverse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54894" y="5771286"/>
            <a:ext cx="35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2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Major drawbacks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241946"/>
                <a:ext cx="10058400" cy="485405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 smtClean="0"/>
                  <a:t> Tapenade (C)</a:t>
                </a:r>
              </a:p>
              <a:p>
                <a:pPr lvl="1"/>
                <a:r>
                  <a:rPr lang="en-GB" dirty="0" smtClean="0"/>
                  <a:t>Only clean </a:t>
                </a:r>
                <a:r>
                  <a:rPr lang="en-GB" dirty="0"/>
                  <a:t>C (Fortran not tested) </a:t>
                </a:r>
                <a:endParaRPr lang="en-GB" dirty="0" smtClean="0"/>
              </a:p>
              <a:p>
                <a:pPr lvl="1"/>
                <a:r>
                  <a:rPr lang="en-GB" dirty="0" smtClean="0"/>
                  <a:t>Output has to be corrected</a:t>
                </a:r>
              </a:p>
              <a:p>
                <a:r>
                  <a:rPr lang="en-GB" dirty="0"/>
                  <a:t> </a:t>
                </a:r>
                <a:r>
                  <a:rPr lang="en-GB" dirty="0" smtClean="0"/>
                  <a:t>Ceres (C++), Julia-</a:t>
                </a:r>
                <a:r>
                  <a:rPr lang="en-GB" dirty="0" err="1" smtClean="0"/>
                  <a:t>ForwardDiff</a:t>
                </a:r>
                <a:endParaRPr lang="en-GB" dirty="0" smtClean="0"/>
              </a:p>
              <a:p>
                <a:pPr lvl="1"/>
                <a:r>
                  <a:rPr lang="en-GB" dirty="0" smtClean="0"/>
                  <a:t>No reverse mode </a:t>
                </a:r>
              </a:p>
              <a:p>
                <a:r>
                  <a:rPr lang="en-GB" dirty="0" smtClean="0"/>
                  <a:t> </a:t>
                </a:r>
                <a:r>
                  <a:rPr lang="en-GB" dirty="0" err="1" smtClean="0"/>
                  <a:t>Autograd</a:t>
                </a:r>
                <a:r>
                  <a:rPr lang="en-GB" dirty="0" smtClean="0"/>
                  <a:t> (Python)</a:t>
                </a:r>
              </a:p>
              <a:p>
                <a:pPr lvl="1"/>
                <a:r>
                  <a:rPr lang="en-GB" dirty="0" smtClean="0"/>
                  <a:t>No forward mode</a:t>
                </a:r>
              </a:p>
              <a:p>
                <a:pPr lvl="1"/>
                <a:r>
                  <a:rPr lang="en-GB" dirty="0" smtClean="0"/>
                  <a:t>Only partial </a:t>
                </a:r>
                <a:r>
                  <a:rPr lang="en-GB" dirty="0" err="1" smtClean="0"/>
                  <a:t>numpy</a:t>
                </a:r>
                <a:r>
                  <a:rPr lang="en-GB" dirty="0" smtClean="0"/>
                  <a:t> support 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(e.g. assignments of type A[</a:t>
                </a:r>
                <a:r>
                  <a:rPr lang="en-GB" dirty="0" err="1">
                    <a:solidFill>
                      <a:schemeClr val="bg1">
                        <a:lumMod val="65000"/>
                      </a:schemeClr>
                    </a:solidFill>
                  </a:rPr>
                  <a:t>idx</a:t>
                </a:r>
                <a:r>
                  <a:rPr lang="en-GB" dirty="0">
                    <a:solidFill>
                      <a:schemeClr val="bg1">
                        <a:lumMod val="65000"/>
                      </a:schemeClr>
                    </a:solidFill>
                  </a:rPr>
                  <a:t>] = </a:t>
                </a:r>
                <a:r>
                  <a:rPr lang="en-GB" dirty="0" smtClean="0">
                    <a:solidFill>
                      <a:schemeClr val="bg1">
                        <a:lumMod val="65000"/>
                      </a:schemeClr>
                    </a:solidFill>
                  </a:rPr>
                  <a:t>x do not work)</a:t>
                </a:r>
                <a:r>
                  <a:rPr lang="en-GB" dirty="0" smtClean="0"/>
                  <a:t> </a:t>
                </a:r>
              </a:p>
              <a:p>
                <a:r>
                  <a:rPr lang="en-GB" dirty="0" smtClean="0"/>
                  <a:t> </a:t>
                </a:r>
                <a:r>
                  <a:rPr lang="en-GB" dirty="0" err="1" smtClean="0"/>
                  <a:t>MuPAD</a:t>
                </a:r>
                <a:r>
                  <a:rPr lang="en-GB" dirty="0" smtClean="0"/>
                  <a:t> (MATLAB)</a:t>
                </a:r>
              </a:p>
              <a:p>
                <a:pPr lvl="1"/>
                <a:r>
                  <a:rPr lang="en-GB" dirty="0" smtClean="0"/>
                  <a:t>Symbolic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 smtClean="0"/>
                  <a:t>does not handle big instances (compilation issues)</a:t>
                </a:r>
              </a:p>
              <a:p>
                <a:r>
                  <a:rPr lang="en-GB" dirty="0" smtClean="0"/>
                  <a:t> </a:t>
                </a:r>
                <a:r>
                  <a:rPr lang="en-GB" dirty="0" err="1" smtClean="0"/>
                  <a:t>Theano</a:t>
                </a:r>
                <a:r>
                  <a:rPr lang="en-GB" dirty="0" smtClean="0"/>
                  <a:t> (Python)</a:t>
                </a:r>
              </a:p>
              <a:p>
                <a:pPr lvl="1"/>
                <a:r>
                  <a:rPr lang="en-GB" dirty="0" smtClean="0"/>
                  <a:t>Problematic debugging </a:t>
                </a:r>
              </a:p>
              <a:p>
                <a:pPr lvl="1"/>
                <a:r>
                  <a:rPr lang="en-GB" dirty="0" smtClean="0"/>
                  <a:t>Sometimes issues with </a:t>
                </a:r>
                <a:r>
                  <a:rPr lang="en-GB" dirty="0" err="1" smtClean="0"/>
                  <a:t>ifelse</a:t>
                </a:r>
                <a:r>
                  <a:rPr lang="en-GB" dirty="0" smtClean="0"/>
                  <a:t>, max or eye when nested in a scan</a:t>
                </a:r>
                <a:r>
                  <a:rPr lang="en-GB" dirty="0"/>
                  <a:t> </a:t>
                </a:r>
                <a:r>
                  <a:rPr lang="en-GB" dirty="0" smtClean="0"/>
                  <a:t>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 smtClean="0"/>
                  <a:t>loop)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241946"/>
                <a:ext cx="10058400" cy="4854054"/>
              </a:xfrm>
              <a:blipFill rotWithShape="0">
                <a:blip r:embed="rId2"/>
                <a:stretch>
                  <a:fillRect l="-1818" t="-32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9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Tested </a:t>
            </a:r>
            <a:r>
              <a:rPr lang="en-GB" dirty="0" smtClean="0"/>
              <a:t>Tools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170953"/>
              </p:ext>
            </p:extLst>
          </p:nvPr>
        </p:nvGraphicFramePr>
        <p:xfrm>
          <a:off x="1035993" y="1303766"/>
          <a:ext cx="10120014" cy="3913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113"/>
                <a:gridCol w="1827113"/>
                <a:gridCol w="1827113"/>
                <a:gridCol w="1328439"/>
                <a:gridCol w="1343025"/>
                <a:gridCol w="1967211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/>
                        <a:t>Language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Tool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Approach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Mode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Ease of use*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Rejection reason</a:t>
                      </a:r>
                      <a:endParaRPr lang="en-GB" dirty="0"/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C++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Adept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C++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ADOL-C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Ceres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sparsity issues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C/Fortran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Tapenade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F, R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-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only clean C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F#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DiffSharp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err="1" smtClean="0">
                          <a:solidFill>
                            <a:schemeClr val="tx1"/>
                          </a:solidFill>
                        </a:rPr>
                        <a:t>ADiMat</a:t>
                      </a: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OO</a:t>
                      </a:r>
                      <a:r>
                        <a:rPr lang="en-GB" sz="1600" b="1" baseline="0" dirty="0" smtClean="0">
                          <a:solidFill>
                            <a:schemeClr val="tx1"/>
                          </a:solidFill>
                        </a:rPr>
                        <a:t> with help of ST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F, R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+ +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MuPAD</a:t>
                      </a:r>
                      <a:endParaRPr lang="en-GB" sz="1600" b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compilation issues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Julia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ForwardDiff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+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sparsity issues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Autograd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OO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no forward mode</a:t>
                      </a:r>
                      <a:endParaRPr lang="en-GB" sz="16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Python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Theano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Symbolic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19008" y="318280"/>
            <a:ext cx="532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OO – operator overloading, ST – source transformation</a:t>
            </a:r>
          </a:p>
          <a:p>
            <a:r>
              <a:rPr lang="en-GB" dirty="0" smtClean="0"/>
              <a:t>F – forward, R – reverse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154894" y="5771286"/>
            <a:ext cx="358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5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ADiMat</a:t>
            </a:r>
            <a:r>
              <a:rPr lang="en-GB" dirty="0" smtClean="0"/>
              <a:t> (best ease of use score)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930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>
                <a:solidFill>
                  <a:srgbClr val="0000FF"/>
                </a:solidFill>
                <a:latin typeface="Courier New" panose="02070309020205020404" pitchFamily="49" charset="0"/>
              </a:rPr>
              <a:t>function</a:t>
            </a:r>
            <a:r>
              <a:rPr lang="en-GB" sz="16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err = </a:t>
            </a:r>
            <a:r>
              <a:rPr lang="en-GB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hand_objective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GB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params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data)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endParaRPr lang="en-GB" sz="16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n-GB" sz="16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6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addpath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GB" sz="1600" dirty="0">
                <a:solidFill>
                  <a:srgbClr val="A020F0"/>
                </a:solidFill>
                <a:latin typeface="Courier New" panose="02070309020205020404" pitchFamily="49" charset="0"/>
              </a:rPr>
              <a:t>'adimat-0.6.0-4971'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GB" sz="16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start_adimat</a:t>
            </a:r>
            <a:endParaRPr lang="en-GB" sz="1600" dirty="0" smtClean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opt = </a:t>
            </a:r>
            <a:r>
              <a:rPr lang="en-GB" sz="16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admOptions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GB" sz="1600" dirty="0">
                <a:solidFill>
                  <a:srgbClr val="A020F0"/>
                </a:solidFill>
                <a:latin typeface="Courier New" panose="02070309020205020404" pitchFamily="49" charset="0"/>
              </a:rPr>
              <a:t>'independents'</a:t>
            </a:r>
            <a:r>
              <a:rPr lang="en-GB" sz="1600" dirty="0">
                <a:solidFill>
                  <a:srgbClr val="000000"/>
                </a:solidFill>
                <a:latin typeface="Courier New" panose="02070309020205020404" pitchFamily="49" charset="0"/>
              </a:rPr>
              <a:t>, [1]);</a:t>
            </a:r>
          </a:p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  <a:latin typeface="Courier New" panose="02070309020205020404" pitchFamily="49" charset="0"/>
              </a:rPr>
              <a:t>[J, fval] = admDiffVFor(@hand_objective, 1, params, data, opt);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9317973" y="1057280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4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Adept (ease of use + speed)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951036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-GB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#</a:t>
            </a: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include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GB" dirty="0" err="1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adept.h</a:t>
            </a:r>
            <a:r>
              <a:rPr lang="en-GB" dirty="0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“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adept::</a:t>
            </a:r>
            <a:r>
              <a:rPr lang="en-GB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60000"/>
              </a:lnSpc>
              <a:buNone/>
            </a:pPr>
            <a:endParaRPr lang="en-GB" dirty="0" smtClean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GB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double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J(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()*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stack.new_recording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hand_objective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stack.independent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stack.dependent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stack.jacobian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get_values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GB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1799" y="1057280"/>
            <a:ext cx="54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C++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058552" y="1755657"/>
            <a:ext cx="2273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Inputs:</a:t>
            </a:r>
            <a:endParaRPr lang="en-GB" sz="1600" dirty="0" smtClean="0">
              <a:solidFill>
                <a:srgbClr val="2B91A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GB" sz="1200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sz="12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double</a:t>
            </a:r>
            <a:r>
              <a:rPr lang="en-GB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GB" sz="1200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HandData</a:t>
            </a:r>
            <a:r>
              <a:rPr lang="en-GB" sz="1200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data;</a:t>
            </a:r>
          </a:p>
          <a:p>
            <a:r>
              <a:rPr lang="en-GB" sz="1600" dirty="0" smtClean="0">
                <a:solidFill>
                  <a:srgbClr val="000000"/>
                </a:solidFill>
                <a:highlight>
                  <a:srgbClr val="FFFFFF"/>
                </a:highlight>
              </a:rPr>
              <a:t>Outputs:</a:t>
            </a:r>
          </a:p>
          <a:p>
            <a:r>
              <a:rPr lang="en-GB" sz="12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sz="12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double</a:t>
            </a:r>
            <a:r>
              <a:rPr lang="en-GB" sz="12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err;</a:t>
            </a:r>
            <a:endParaRPr lang="en-GB" sz="12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 Cookbook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3991045" y="1120087"/>
            <a:ext cx="2142258" cy="6377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Only first order derivatives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7289" y="107498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</a:t>
            </a:r>
            <a:endParaRPr lang="en-GB" dirty="0"/>
          </a:p>
        </p:txBody>
      </p:sp>
      <p:sp>
        <p:nvSpPr>
          <p:cNvPr id="33" name="Rounded Rectangle 32"/>
          <p:cNvSpPr/>
          <p:nvPr/>
        </p:nvSpPr>
        <p:spPr>
          <a:xfrm>
            <a:off x="9316968" y="2001290"/>
            <a:ext cx="2142258" cy="6377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Nested derivatives</a:t>
            </a:r>
            <a:endParaRPr lang="en-GB" dirty="0">
              <a:solidFill>
                <a:srgbClr val="000000"/>
              </a:solidFill>
            </a:endParaRPr>
          </a:p>
        </p:txBody>
      </p:sp>
      <p:graphicFrame>
        <p:nvGraphicFramePr>
          <p:cNvPr id="4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009301"/>
              </p:ext>
            </p:extLst>
          </p:nvPr>
        </p:nvGraphicFramePr>
        <p:xfrm>
          <a:off x="6925639" y="4024426"/>
          <a:ext cx="4104311" cy="1303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1854"/>
                <a:gridCol w="1041854"/>
                <a:gridCol w="712106"/>
                <a:gridCol w="1308497"/>
              </a:tblGrid>
              <a:tr h="347468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Language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Tool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Mode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Ease of use*</a:t>
                      </a:r>
                    </a:p>
                  </a:txBody>
                  <a:tcPr/>
                </a:tc>
              </a:tr>
              <a:tr h="318512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F#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DiffSharp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8512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Julia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ForwardDiff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18512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Python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Theano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**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6" name="Straight Arrow Connector 45"/>
          <p:cNvCxnSpPr>
            <a:stCxn id="33" idx="1"/>
            <a:endCxn id="53" idx="3"/>
          </p:cNvCxnSpPr>
          <p:nvPr/>
        </p:nvCxnSpPr>
        <p:spPr>
          <a:xfrm flipH="1" flipV="1">
            <a:off x="8780571" y="2314253"/>
            <a:ext cx="536397" cy="592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563650" y="1910001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yes</a:t>
            </a:r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8877349" y="188957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</a:t>
            </a:r>
            <a:endParaRPr lang="en-GB" dirty="0"/>
          </a:p>
        </p:txBody>
      </p:sp>
      <p:sp>
        <p:nvSpPr>
          <p:cNvPr id="53" name="Rounded Rectangle 52"/>
          <p:cNvSpPr/>
          <p:nvPr/>
        </p:nvSpPr>
        <p:spPr>
          <a:xfrm>
            <a:off x="7162542" y="1885741"/>
            <a:ext cx="1618029" cy="8570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Detecting sparsity automatically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54" name="Straight Arrow Connector 53"/>
          <p:cNvCxnSpPr>
            <a:stCxn id="33" idx="2"/>
          </p:cNvCxnSpPr>
          <p:nvPr/>
        </p:nvCxnSpPr>
        <p:spPr>
          <a:xfrm>
            <a:off x="10388097" y="2639066"/>
            <a:ext cx="0" cy="138536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984171" y="2739538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</a:t>
            </a:r>
            <a:endParaRPr lang="en-GB" dirty="0"/>
          </a:p>
        </p:txBody>
      </p:sp>
      <p:cxnSp>
        <p:nvCxnSpPr>
          <p:cNvPr id="57" name="Straight Arrow Connector 56"/>
          <p:cNvCxnSpPr>
            <a:stCxn id="53" idx="1"/>
            <a:endCxn id="59" idx="3"/>
          </p:cNvCxnSpPr>
          <p:nvPr/>
        </p:nvCxnSpPr>
        <p:spPr>
          <a:xfrm flipH="1">
            <a:off x="6327730" y="2314253"/>
            <a:ext cx="834812" cy="49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432436" y="2700536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yes</a:t>
            </a:r>
            <a:endParaRPr lang="en-GB" dirty="0"/>
          </a:p>
        </p:txBody>
      </p:sp>
      <p:graphicFrame>
        <p:nvGraphicFramePr>
          <p:cNvPr id="5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223676"/>
              </p:ext>
            </p:extLst>
          </p:nvPr>
        </p:nvGraphicFramePr>
        <p:xfrm>
          <a:off x="2633541" y="1981012"/>
          <a:ext cx="3694189" cy="667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5834"/>
                <a:gridCol w="768927"/>
                <a:gridCol w="675409"/>
                <a:gridCol w="1264019"/>
              </a:tblGrid>
              <a:tr h="348954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Language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Tool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Mode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Ease of use*</a:t>
                      </a:r>
                    </a:p>
                  </a:txBody>
                  <a:tcPr/>
                </a:tc>
              </a:tr>
              <a:tr h="318512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C++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ADOL-C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" name="Rounded Rectangle 59"/>
          <p:cNvSpPr/>
          <p:nvPr/>
        </p:nvSpPr>
        <p:spPr>
          <a:xfrm>
            <a:off x="233119" y="1874194"/>
            <a:ext cx="1672585" cy="8919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Detecting sparsity automatically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468127" y="1074989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yes</a:t>
            </a:r>
            <a:endParaRPr lang="en-GB" dirty="0"/>
          </a:p>
        </p:txBody>
      </p:sp>
      <p:graphicFrame>
        <p:nvGraphicFramePr>
          <p:cNvPr id="6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426923"/>
              </p:ext>
            </p:extLst>
          </p:nvPr>
        </p:nvGraphicFramePr>
        <p:xfrm>
          <a:off x="756205" y="3200399"/>
          <a:ext cx="4568270" cy="2867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7680"/>
                <a:gridCol w="1278082"/>
                <a:gridCol w="789709"/>
                <a:gridCol w="1292799"/>
              </a:tblGrid>
              <a:tr h="38495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Language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Tool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Mode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Ease of use*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C++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Adept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F#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DiffSharp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ADiMat</a:t>
                      </a:r>
                      <a:endParaRPr lang="en-GB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 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Julia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ForwardDiff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Python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rgbClr val="000000"/>
                          </a:solidFill>
                        </a:rPr>
                        <a:t>Theano</a:t>
                      </a:r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**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Fortran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Tapenade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</a:rPr>
                        <a:t>?</a:t>
                      </a:r>
                      <a:endParaRPr lang="en-GB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6" name="Straight Arrow Connector 65"/>
          <p:cNvCxnSpPr>
            <a:stCxn id="60" idx="2"/>
          </p:cNvCxnSpPr>
          <p:nvPr/>
        </p:nvCxnSpPr>
        <p:spPr>
          <a:xfrm flipH="1">
            <a:off x="1069411" y="2766161"/>
            <a:ext cx="1" cy="4342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133303" y="5596655"/>
            <a:ext cx="5769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</a:p>
          <a:p>
            <a:r>
              <a:rPr lang="en-GB" dirty="0" smtClean="0"/>
              <a:t>**</a:t>
            </a:r>
            <a:r>
              <a:rPr lang="en-GB" dirty="0" err="1" smtClean="0"/>
              <a:t>Autograd</a:t>
            </a:r>
            <a:r>
              <a:rPr lang="en-GB" dirty="0" smtClean="0"/>
              <a:t> if </a:t>
            </a:r>
            <a:r>
              <a:rPr lang="en-GB" dirty="0" err="1" smtClean="0"/>
              <a:t>Theano</a:t>
            </a:r>
            <a:r>
              <a:rPr lang="en-GB" dirty="0" smtClean="0"/>
              <a:t> does not work or is too painful to use</a:t>
            </a:r>
            <a:endParaRPr lang="en-GB" dirty="0"/>
          </a:p>
        </p:txBody>
      </p:sp>
      <p:sp>
        <p:nvSpPr>
          <p:cNvPr id="72" name="TextBox 71"/>
          <p:cNvSpPr txBox="1"/>
          <p:nvPr/>
        </p:nvSpPr>
        <p:spPr>
          <a:xfrm>
            <a:off x="1136224" y="273804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</a:t>
            </a:r>
            <a:endParaRPr lang="en-GB" dirty="0"/>
          </a:p>
        </p:txBody>
      </p:sp>
      <p:sp>
        <p:nvSpPr>
          <p:cNvPr id="73" name="TextBox 72"/>
          <p:cNvSpPr txBox="1"/>
          <p:nvPr/>
        </p:nvSpPr>
        <p:spPr>
          <a:xfrm>
            <a:off x="2012058" y="1923474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yes</a:t>
            </a:r>
            <a:endParaRPr lang="en-GB" dirty="0"/>
          </a:p>
        </p:txBody>
      </p:sp>
      <p:cxnSp>
        <p:nvCxnSpPr>
          <p:cNvPr id="76" name="Elbow Connector 75"/>
          <p:cNvCxnSpPr>
            <a:stCxn id="5" idx="1"/>
            <a:endCxn id="60" idx="0"/>
          </p:cNvCxnSpPr>
          <p:nvPr/>
        </p:nvCxnSpPr>
        <p:spPr>
          <a:xfrm rot="10800000" flipV="1">
            <a:off x="1069413" y="1438974"/>
            <a:ext cx="2921633" cy="435219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5" idx="3"/>
            <a:endCxn id="33" idx="0"/>
          </p:cNvCxnSpPr>
          <p:nvPr/>
        </p:nvCxnSpPr>
        <p:spPr>
          <a:xfrm>
            <a:off x="6133303" y="1438975"/>
            <a:ext cx="4254794" cy="562315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>
            <a:stCxn id="60" idx="3"/>
            <a:endCxn id="59" idx="1"/>
          </p:cNvCxnSpPr>
          <p:nvPr/>
        </p:nvCxnSpPr>
        <p:spPr>
          <a:xfrm flipV="1">
            <a:off x="1905704" y="2314745"/>
            <a:ext cx="727837" cy="54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53" idx="2"/>
          </p:cNvCxnSpPr>
          <p:nvPr/>
        </p:nvCxnSpPr>
        <p:spPr>
          <a:xfrm flipH="1">
            <a:off x="7971556" y="2742764"/>
            <a:ext cx="1" cy="12816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Down Arrow 205"/>
          <p:cNvSpPr/>
          <p:nvPr/>
        </p:nvSpPr>
        <p:spPr>
          <a:xfrm flipV="1">
            <a:off x="402914" y="3644066"/>
            <a:ext cx="256567" cy="1683363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Down Arrow 207"/>
          <p:cNvSpPr/>
          <p:nvPr/>
        </p:nvSpPr>
        <p:spPr>
          <a:xfrm flipV="1">
            <a:off x="6570636" y="4387061"/>
            <a:ext cx="256567" cy="940367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2" name="Elbow Connector 211"/>
          <p:cNvCxnSpPr/>
          <p:nvPr/>
        </p:nvCxnSpPr>
        <p:spPr>
          <a:xfrm rot="10800000">
            <a:off x="5891646" y="2648478"/>
            <a:ext cx="2079911" cy="943546"/>
          </a:xfrm>
          <a:prstGeom prst="bentConnector3">
            <a:avLst>
              <a:gd name="adj1" fmla="val 99958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TextBox 217"/>
          <p:cNvSpPr txBox="1"/>
          <p:nvPr/>
        </p:nvSpPr>
        <p:spPr>
          <a:xfrm>
            <a:off x="6735121" y="3233891"/>
            <a:ext cx="104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C++ OK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50385" y="6388097"/>
            <a:ext cx="1508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Thank you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694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Gaussian </a:t>
            </a:r>
            <a:r>
              <a:rPr lang="en-GB" dirty="0" smtClean="0"/>
              <a:t>Distribution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62245" y="1246276"/>
                <a:ext cx="7067511" cy="14112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" sz="2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" sz="2400">
                                    <a:latin typeface="Cambria Math" panose="02040503050406030204" pitchFamily="18" charset="0"/>
                                  </a:rPr>
                                  <m:t>det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" sz="2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" sz="240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" sz="2400"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</m:d>
                              </m:e>
                            </m:func>
                          </m:e>
                        </m:rad>
                      </m:den>
                    </m:f>
                    <m:func>
                      <m:funcPr>
                        <m:ctrlPr>
                          <a:rPr lang="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" sz="240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" sz="2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" sz="240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" sz="24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" sz="24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" sz="2400" b="1" i="1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GB" sz="2400" dirty="0" smtClean="0"/>
                  <a:t>, </a:t>
                </a:r>
              </a:p>
              <a:p>
                <a:pPr algn="ctr"/>
                <a:endParaRPr lang="en-GB" sz="2400" dirty="0" smtClean="0"/>
              </a:p>
              <a:p>
                <a:pPr algn="ctr"/>
                <a:r>
                  <a:rPr lang="en-GB" sz="2400" dirty="0" err="1" smtClean="0"/>
                  <a:t>s.t.</a:t>
                </a:r>
                <a:r>
                  <a:rPr lang="en-GB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GB" sz="2400" dirty="0" smtClean="0"/>
                  <a:t> is positive-</a:t>
                </a:r>
                <a:r>
                  <a:rPr lang="en-GB" sz="2400" dirty="0"/>
                  <a:t>s</a:t>
                </a:r>
                <a:r>
                  <a:rPr lang="en-GB" sz="2400" dirty="0" smtClean="0"/>
                  <a:t>emidefinite </a:t>
                </a:r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45" y="1246276"/>
                <a:ext cx="7067511" cy="1411284"/>
              </a:xfrm>
              <a:prstGeom prst="rect">
                <a:avLst/>
              </a:prstGeom>
              <a:blipFill rotWithShape="0">
                <a:blip r:embed="rId3"/>
                <a:stretch>
                  <a:fillRect r="-1466" b="-12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07002" y="3211891"/>
                <a:ext cx="7777997" cy="14135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400" dirty="0" smtClean="0"/>
                  <a:t>, where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func>
                                <m:func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400" dirty="0" smtClean="0"/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002" y="3211891"/>
                <a:ext cx="7777997" cy="14135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3730" y="5020995"/>
                <a:ext cx="8849602" cy="888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400" i="0" smtClean="0">
                          <a:latin typeface="Cambria Math" panose="02040503050406030204" pitchFamily="18" charset="0"/>
                        </a:rPr>
                        <m:t>det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))</m:t>
                      </m:r>
                      <m:f>
                        <m:fPr>
                          <m:ctrlPr>
                            <a:rPr lang="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" sz="2400">
                                      <a:latin typeface="Cambria Math" panose="02040503050406030204" pitchFamily="18" charset="0"/>
                                    </a:rPr>
                                    <m:t>det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" sz="240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den>
                      </m:f>
                      <m:func>
                        <m:funcPr>
                          <m:ctrlPr>
                            <a:rPr lang="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" sz="24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lit/>
                                </m:rPr>
                                <a:rPr lang="en-GB" sz="240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lit/>
                                </m:rP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lit/>
                                    </m:rP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730" y="5020995"/>
                <a:ext cx="8849602" cy="8886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7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27764" y="1413165"/>
                <a:ext cx="5212709" cy="1791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 smtClean="0"/>
              </a:p>
              <a:p>
                <a:pPr algn="ctr"/>
                <a:endParaRPr lang="en-GB" sz="2400" dirty="0"/>
              </a:p>
              <a:p>
                <a:pPr algn="ctr"/>
                <a:r>
                  <a:rPr lang="en-GB" sz="2400" dirty="0" err="1" smtClean="0"/>
                  <a:t>s.t.</a:t>
                </a:r>
                <a:r>
                  <a:rPr lang="en-GB" sz="2400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764" y="1413165"/>
                <a:ext cx="5212709" cy="1791965"/>
              </a:xfrm>
              <a:prstGeom prst="rect">
                <a:avLst/>
              </a:prstGeom>
              <a:blipFill rotWithShape="0">
                <a:blip r:embed="rId3"/>
                <a:stretch>
                  <a:fillRect b="-5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21872" y="3528780"/>
                <a:ext cx="2874505" cy="844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872" y="3528780"/>
                <a:ext cx="2874505" cy="8449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60751" y="4641275"/>
                <a:ext cx="7670498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751" y="4641275"/>
                <a:ext cx="7670498" cy="10384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6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Tested Tools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411954"/>
              </p:ext>
            </p:extLst>
          </p:nvPr>
        </p:nvGraphicFramePr>
        <p:xfrm>
          <a:off x="930000" y="1158294"/>
          <a:ext cx="10332000" cy="4168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6000"/>
                <a:gridCol w="1476000"/>
                <a:gridCol w="1476000"/>
                <a:gridCol w="1476000"/>
                <a:gridCol w="1476000"/>
                <a:gridCol w="1476000"/>
                <a:gridCol w="1476000"/>
              </a:tblGrid>
              <a:tr h="384955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Language</a:t>
                      </a:r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Tool</a:t>
                      </a:r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Mode</a:t>
                      </a:r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Ease of use*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Sparsity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Derivatives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0000"/>
                          </a:solidFill>
                        </a:rPr>
                        <a:t>Nested derivatives</a:t>
                      </a: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Adept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ADOL-C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automatic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C++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Ceres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manual**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C/Fortran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Tapenade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- -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</a:t>
                      </a:r>
                      <a:r>
                        <a:rPr lang="en-GB" sz="16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nd</a:t>
                      </a:r>
                      <a:r>
                        <a:rPr lang="en-GB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F#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DiffSharp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ADiMat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F, 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 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MATLAB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MuPAD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Julia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ForwardDiff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F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none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Autograd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R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52876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Python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>
                          <a:solidFill>
                            <a:srgbClr val="000000"/>
                          </a:solidFill>
                        </a:rPr>
                        <a:t>Theano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manual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GB" sz="1600" baseline="30000" dirty="0" smtClean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GB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35819" y="5590311"/>
            <a:ext cx="420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*ease of use score can be subjective</a:t>
            </a:r>
          </a:p>
          <a:p>
            <a:r>
              <a:rPr lang="en-GB" dirty="0"/>
              <a:t>**only when there are independent </a:t>
            </a:r>
            <a:r>
              <a:rPr lang="en-GB" dirty="0" smtClean="0"/>
              <a:t>blocks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8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540000" y="3204000"/>
            <a:ext cx="271134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dv2 = dx1*x2 + x1*dx2;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40000" y="3204000"/>
            <a:ext cx="271134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dv3 = dv1 + dv2;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return dv3;</a:t>
            </a: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0000" y="3204000"/>
            <a:ext cx="2711343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df</a:t>
            </a:r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(x1,dx1,x2,dx2) </a:t>
            </a: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0000" y="3204000"/>
            <a:ext cx="271134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dv1 = dx1/x1;</a:t>
            </a: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Does AD Work?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56698" y="1262907"/>
                <a:ext cx="2550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262907"/>
                <a:ext cx="255050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2864" t="-2174" r="-477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56698" y="1657454"/>
                <a:ext cx="11830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657454"/>
                <a:ext cx="118301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577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56698" y="1928603"/>
                <a:ext cx="10361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928603"/>
                <a:ext cx="1036116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941" r="-235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56698" y="2205602"/>
                <a:ext cx="1315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2205602"/>
                <a:ext cx="1315040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315" r="-1852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6204420" y="1548000"/>
            <a:ext cx="3130461" cy="4188602"/>
            <a:chOff x="6138621" y="2061521"/>
            <a:chExt cx="2651356" cy="3724169"/>
          </a:xfrm>
        </p:grpSpPr>
        <p:sp>
          <p:nvSpPr>
            <p:cNvPr id="4" name="TextBox 3"/>
            <p:cNvSpPr txBox="1"/>
            <p:nvPr/>
          </p:nvSpPr>
          <p:spPr>
            <a:xfrm>
              <a:off x="6138621" y="5457310"/>
              <a:ext cx="324154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x</a:t>
              </a:r>
              <a:r>
                <a:rPr lang="en-GB" baseline="-25000" dirty="0" smtClean="0"/>
                <a:t>1</a:t>
              </a:r>
              <a:endParaRPr lang="en-GB" baseline="-25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51145" y="2061521"/>
              <a:ext cx="25519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28704" y="3216877"/>
              <a:ext cx="27764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+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59801" y="4238367"/>
              <a:ext cx="32288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ln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96677" y="4238367"/>
              <a:ext cx="24659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40544" y="5452080"/>
              <a:ext cx="349433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x</a:t>
              </a:r>
              <a:r>
                <a:rPr lang="en-GB" baseline="-25000" dirty="0" smtClean="0"/>
                <a:t>2</a:t>
              </a:r>
              <a:endParaRPr lang="en-GB" baseline="-25000" dirty="0"/>
            </a:p>
          </p:txBody>
        </p:sp>
        <p:cxnSp>
          <p:nvCxnSpPr>
            <p:cNvPr id="12" name="Straight Arrow Connector 11"/>
            <p:cNvCxnSpPr>
              <a:stCxn id="4" idx="0"/>
              <a:endCxn id="8" idx="2"/>
            </p:cNvCxnSpPr>
            <p:nvPr/>
          </p:nvCxnSpPr>
          <p:spPr>
            <a:xfrm flipV="1">
              <a:off x="6300698" y="4566748"/>
              <a:ext cx="420543" cy="890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0"/>
              <a:endCxn id="9" idx="2"/>
            </p:cNvCxnSpPr>
            <p:nvPr/>
          </p:nvCxnSpPr>
          <p:spPr>
            <a:xfrm flipH="1" flipV="1">
              <a:off x="8019972" y="4566748"/>
              <a:ext cx="595288" cy="885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0"/>
              <a:endCxn id="9" idx="2"/>
            </p:cNvCxnSpPr>
            <p:nvPr/>
          </p:nvCxnSpPr>
          <p:spPr>
            <a:xfrm flipV="1">
              <a:off x="6300698" y="4566748"/>
              <a:ext cx="1719274" cy="890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8" idx="0"/>
              <a:endCxn id="7" idx="2"/>
            </p:cNvCxnSpPr>
            <p:nvPr/>
          </p:nvCxnSpPr>
          <p:spPr>
            <a:xfrm flipV="1">
              <a:off x="6721241" y="3545257"/>
              <a:ext cx="646283" cy="693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9" idx="0"/>
              <a:endCxn id="7" idx="2"/>
            </p:cNvCxnSpPr>
            <p:nvPr/>
          </p:nvCxnSpPr>
          <p:spPr>
            <a:xfrm flipH="1" flipV="1">
              <a:off x="7367524" y="3545257"/>
              <a:ext cx="652448" cy="693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7" idx="0"/>
              <a:endCxn id="6" idx="2"/>
            </p:cNvCxnSpPr>
            <p:nvPr/>
          </p:nvCxnSpPr>
          <p:spPr>
            <a:xfrm flipV="1">
              <a:off x="7367524" y="2430853"/>
              <a:ext cx="11220" cy="78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214022" y="4217117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62004" y="4209191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539653" y="3156162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895749" y="4668998"/>
                <a:ext cx="14067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 (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seed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5749" y="4668998"/>
                <a:ext cx="140673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165" t="-4444" r="-5628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426353" y="3191710"/>
                <a:ext cx="158851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353" y="3191710"/>
                <a:ext cx="1588512" cy="5657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73520" y="3363018"/>
                <a:ext cx="22934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520" y="3363018"/>
                <a:ext cx="22934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064" t="-4444" r="-532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791281" y="2123290"/>
                <a:ext cx="2343847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281" y="2123290"/>
                <a:ext cx="2343847" cy="5657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V="1">
            <a:off x="10881732" y="1637819"/>
            <a:ext cx="41189" cy="3912973"/>
          </a:xfrm>
          <a:prstGeom prst="straightConnector1">
            <a:avLst/>
          </a:prstGeom>
          <a:ln w="31750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106627" y="4668997"/>
                <a:ext cx="1424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 (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seed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627" y="4668997"/>
                <a:ext cx="142474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288" t="-4444" r="-5150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0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5" grpId="0" animBg="1"/>
      <p:bldP spid="56" grpId="0"/>
      <p:bldP spid="45" grpId="0"/>
      <p:bldP spid="46" grpId="0"/>
      <p:bldP spid="47" grpId="0"/>
      <p:bldP spid="3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Adept (ease of use + speed)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60000"/>
              </a:lnSpc>
              <a:buNone/>
            </a:pPr>
            <a:endParaRPr lang="en-GB" dirty="0" smtClean="0">
              <a:solidFill>
                <a:srgbClr val="0000FF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GB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template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typename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void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hand_objective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 </a:t>
            </a:r>
            <a:r>
              <a:rPr lang="en-GB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const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HandData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 </a:t>
            </a:r>
            <a:r>
              <a:rPr lang="en-GB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</a:t>
            </a:r>
            <a:r>
              <a:rPr lang="en-GB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LightMatrix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pose_params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to_pose_params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.model.bone_names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pose_params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60000"/>
              </a:lnSpc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LightMatrix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vertex_positions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get_skinned_vertex_positions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.model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pose_params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vertex_positions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true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60000"/>
              </a:lnSpc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GB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0;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.correspondences.size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++)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</a:t>
            </a: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GB" dirty="0" err="1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j = 0; j &lt; 3;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j++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    </a:t>
            </a:r>
            <a:r>
              <a:rPr lang="en-GB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* 3 + j] =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.points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-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vertex_positions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(j,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.correspondences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 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1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Adept (ease of use + speed)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95103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-GB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#</a:t>
            </a: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include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GB" dirty="0" err="1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adept.h</a:t>
            </a:r>
            <a:r>
              <a:rPr lang="en-GB" dirty="0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“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adept::</a:t>
            </a:r>
            <a:r>
              <a:rPr lang="en-GB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60000"/>
              </a:lnSpc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err.size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</a:t>
            </a:r>
            <a:r>
              <a:rPr lang="en-GB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stack.new_recording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hand_objective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stack.independent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stack.dependent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stack.jacobian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J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get_values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err.size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&amp;err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60000"/>
              </a:lnSpc>
              <a:buNone/>
            </a:pPr>
            <a:endParaRPr lang="en-GB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2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Adept – sparsity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951036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#</a:t>
            </a:r>
            <a:r>
              <a:rPr lang="en-GB" sz="15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include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sz="15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"</a:t>
            </a:r>
            <a:r>
              <a:rPr lang="en-GB" sz="1500" dirty="0" err="1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adept.h</a:t>
            </a:r>
            <a:r>
              <a:rPr lang="en-GB" sz="1500" dirty="0" smtClean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“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using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adept::</a:t>
            </a:r>
            <a:r>
              <a:rPr lang="en-GB" sz="15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sz="15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sz="1500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sz="15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sz="15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aus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sz="1500" dirty="0" err="1" smtClean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vector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&lt;</a:t>
            </a:r>
            <a:r>
              <a:rPr lang="en-GB" sz="1500" dirty="0" err="1" smtClean="0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adouble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&gt;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err.size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set_values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sz="15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</a:t>
            </a:r>
            <a:r>
              <a:rPr lang="en-GB" sz="1500" dirty="0" err="1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params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adept::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set_values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aus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sz="1500" dirty="0" err="1" smtClean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.size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</a:t>
            </a:r>
            <a:r>
              <a:rPr lang="en-GB" sz="1500" dirty="0" smtClean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us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stack.new_recording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hand_objective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sz="1500" dirty="0">
                <a:solidFill>
                  <a:srgbClr val="8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data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&amp;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sz="1500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Adept – sparsity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951036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set_gradients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(0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., &amp;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aparams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for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(</a:t>
            </a:r>
            <a:r>
              <a:rPr lang="en-GB" sz="1500" dirty="0" err="1">
                <a:solidFill>
                  <a:srgbClr val="2B91A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size_t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= 0;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&lt;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n_pts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++)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{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aus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2 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set_gradient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(1.);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 </a:t>
            </a: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aus</a:t>
            </a:r>
            <a:r>
              <a:rPr lang="en-GB" sz="1500" dirty="0" smtClean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2 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*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i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+ 1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set_gradient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(0.);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}</a:t>
            </a:r>
            <a:endParaRPr lang="en-GB" sz="15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stack.forward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1500" dirty="0" smtClean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adept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::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get_gradients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(&amp;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GB" sz="15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aerr.size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(), &amp;J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[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0</a:t>
            </a:r>
            <a:r>
              <a:rPr lang="en-GB" sz="1500" dirty="0">
                <a:solidFill>
                  <a:srgbClr val="008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]</a:t>
            </a:r>
            <a:r>
              <a:rPr lang="en-GB" sz="15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);</a:t>
            </a:r>
            <a:endParaRPr lang="en-GB" sz="1500" dirty="0" smtClean="0">
              <a:solidFill>
                <a:srgbClr val="A31515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1183"/>
              </p:ext>
            </p:extLst>
          </p:nvPr>
        </p:nvGraphicFramePr>
        <p:xfrm>
          <a:off x="6230816" y="4144942"/>
          <a:ext cx="4536000" cy="204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/>
                <a:gridCol w="432000"/>
                <a:gridCol w="432000"/>
                <a:gridCol w="432000"/>
                <a:gridCol w="432000"/>
                <a:gridCol w="432000"/>
                <a:gridCol w="432000"/>
                <a:gridCol w="432000"/>
                <a:gridCol w="1080000"/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>
                          <a:solidFill>
                            <a:srgbClr val="000000"/>
                          </a:solidFill>
                        </a:rPr>
                        <a:t>000000000</a:t>
                      </a:r>
                      <a:endParaRPr lang="en-GB" sz="15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4000"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2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37482" y="28212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678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37482" y="282128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50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875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Reverse </a:t>
            </a:r>
            <a:r>
              <a:rPr lang="en-GB" dirty="0"/>
              <a:t>M</a:t>
            </a:r>
            <a:r>
              <a:rPr lang="en-GB" dirty="0" smtClean="0"/>
              <a:t>ode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9253704" y="251612"/>
                <a:ext cx="950433" cy="572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704" y="251612"/>
                <a:ext cx="950433" cy="5720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6207243" y="1548000"/>
            <a:ext cx="3130461" cy="4188602"/>
            <a:chOff x="6138621" y="2061521"/>
            <a:chExt cx="2651356" cy="3724169"/>
          </a:xfrm>
        </p:grpSpPr>
        <p:sp>
          <p:nvSpPr>
            <p:cNvPr id="73" name="TextBox 72"/>
            <p:cNvSpPr txBox="1"/>
            <p:nvPr/>
          </p:nvSpPr>
          <p:spPr>
            <a:xfrm>
              <a:off x="6138621" y="5457310"/>
              <a:ext cx="324154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x</a:t>
              </a:r>
              <a:r>
                <a:rPr lang="en-GB" baseline="-25000" dirty="0" smtClean="0"/>
                <a:t>1</a:t>
              </a:r>
              <a:endParaRPr lang="en-GB" baseline="-25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251145" y="2061521"/>
              <a:ext cx="25519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/>
                <a:t>f</a:t>
              </a:r>
              <a:endParaRPr lang="en-GB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28704" y="3216877"/>
              <a:ext cx="27764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+</a:t>
              </a:r>
              <a:endParaRPr lang="en-GB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559801" y="4238367"/>
              <a:ext cx="32288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ln</a:t>
              </a:r>
              <a:endParaRPr lang="en-GB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96677" y="4238367"/>
              <a:ext cx="246590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*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440544" y="5452080"/>
              <a:ext cx="349433" cy="3283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x</a:t>
              </a:r>
              <a:r>
                <a:rPr lang="en-GB" baseline="-25000" dirty="0" smtClean="0"/>
                <a:t>2</a:t>
              </a:r>
              <a:endParaRPr lang="en-GB" baseline="-25000" dirty="0"/>
            </a:p>
          </p:txBody>
        </p:sp>
        <p:cxnSp>
          <p:nvCxnSpPr>
            <p:cNvPr id="79" name="Straight Arrow Connector 78"/>
            <p:cNvCxnSpPr>
              <a:stCxn id="73" idx="0"/>
              <a:endCxn id="76" idx="2"/>
            </p:cNvCxnSpPr>
            <p:nvPr/>
          </p:nvCxnSpPr>
          <p:spPr>
            <a:xfrm flipV="1">
              <a:off x="6300698" y="4566748"/>
              <a:ext cx="420543" cy="890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78" idx="0"/>
              <a:endCxn id="77" idx="2"/>
            </p:cNvCxnSpPr>
            <p:nvPr/>
          </p:nvCxnSpPr>
          <p:spPr>
            <a:xfrm flipH="1" flipV="1">
              <a:off x="8019972" y="4566748"/>
              <a:ext cx="595288" cy="885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3" idx="0"/>
              <a:endCxn id="77" idx="2"/>
            </p:cNvCxnSpPr>
            <p:nvPr/>
          </p:nvCxnSpPr>
          <p:spPr>
            <a:xfrm flipV="1">
              <a:off x="6300698" y="4566748"/>
              <a:ext cx="1719274" cy="890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6" idx="0"/>
              <a:endCxn id="75" idx="2"/>
            </p:cNvCxnSpPr>
            <p:nvPr/>
          </p:nvCxnSpPr>
          <p:spPr>
            <a:xfrm flipV="1">
              <a:off x="6721241" y="3545257"/>
              <a:ext cx="646283" cy="693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7" idx="0"/>
              <a:endCxn id="75" idx="2"/>
            </p:cNvCxnSpPr>
            <p:nvPr/>
          </p:nvCxnSpPr>
          <p:spPr>
            <a:xfrm flipH="1" flipV="1">
              <a:off x="7367524" y="3545257"/>
              <a:ext cx="652448" cy="6931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75" idx="0"/>
              <a:endCxn id="74" idx="2"/>
            </p:cNvCxnSpPr>
            <p:nvPr/>
          </p:nvCxnSpPr>
          <p:spPr>
            <a:xfrm flipV="1">
              <a:off x="7367524" y="2430853"/>
              <a:ext cx="11220" cy="78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8214022" y="4217117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162004" y="4209191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GB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539653" y="3156162"/>
              <a:ext cx="409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GB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</p:grpSp>
      <p:cxnSp>
        <p:nvCxnSpPr>
          <p:cNvPr id="88" name="Straight Arrow Connector 87"/>
          <p:cNvCxnSpPr/>
          <p:nvPr/>
        </p:nvCxnSpPr>
        <p:spPr>
          <a:xfrm flipV="1">
            <a:off x="10884555" y="1637819"/>
            <a:ext cx="41189" cy="3912973"/>
          </a:xfrm>
          <a:prstGeom prst="straightConnector1">
            <a:avLst/>
          </a:prstGeom>
          <a:ln w="317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7808867" y="2263548"/>
                <a:ext cx="1866408" cy="283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 (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seed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867" y="2263548"/>
                <a:ext cx="1866408" cy="283732"/>
              </a:xfrm>
              <a:prstGeom prst="rect">
                <a:avLst/>
              </a:prstGeom>
              <a:blipFill rotWithShape="0">
                <a:blip r:embed="rId3"/>
                <a:stretch>
                  <a:fillRect l="-3268" t="-2128" r="-3595" b="-34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8144428" y="3372251"/>
                <a:ext cx="14236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1=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28" y="3372251"/>
                <a:ext cx="142365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137" r="-3419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5667419" y="3378365"/>
                <a:ext cx="14183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1=</m:t>
                      </m:r>
                      <m:r>
                        <a:rPr lang="en-GB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419" y="3378365"/>
                <a:ext cx="141833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2155" r="-3448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8924515" y="4688077"/>
                <a:ext cx="15606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515" y="4688077"/>
                <a:ext cx="156068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563" r="-781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649654" y="4590215"/>
                <a:ext cx="2827120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GB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654" y="4590215"/>
                <a:ext cx="2827120" cy="5657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56698" y="1262907"/>
                <a:ext cx="2550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262907"/>
                <a:ext cx="2550505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864" t="-2174" r="-477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56698" y="1657454"/>
                <a:ext cx="11830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657454"/>
                <a:ext cx="1183016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577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56698" y="1928603"/>
                <a:ext cx="10361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1928603"/>
                <a:ext cx="103611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941" r="-235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56698" y="2205602"/>
                <a:ext cx="13150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98" y="2205602"/>
                <a:ext cx="1315040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315" r="-1852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540000" y="3204000"/>
            <a:ext cx="2707901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df</a:t>
            </a:r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(x1,x2,dv3) </a:t>
            </a: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0000" y="3204000"/>
            <a:ext cx="270790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dx1 = dv1/x1 + dv2*x2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return (dx1,dx2);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0000" y="3204000"/>
            <a:ext cx="270790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  <a:cs typeface="Consolas" panose="020B0609020204030204" pitchFamily="49" charset="0"/>
              </a:rPr>
              <a:t>dx2 = </a:t>
            </a:r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dv2*x1</a:t>
            </a:r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0000" y="3204000"/>
            <a:ext cx="270790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dv1 = dv3;</a:t>
            </a: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0000" y="3204000"/>
            <a:ext cx="270790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dv2 </a:t>
            </a:r>
            <a:r>
              <a:rPr lang="en-GB" sz="1600" dirty="0">
                <a:latin typeface="Consolas" panose="020B0609020204030204" pitchFamily="49" charset="0"/>
                <a:cs typeface="Consolas" panose="020B0609020204030204" pitchFamily="49" charset="0"/>
              </a:rPr>
              <a:t>= dv3;</a:t>
            </a: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101" grpId="0"/>
      <p:bldP spid="37" grpId="0" animBg="1"/>
      <p:bldP spid="40" grpId="0"/>
      <p:bldP spid="45" grpId="0"/>
      <p:bldP spid="46" grpId="0"/>
      <p:bldP spid="4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Vector Version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Standard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63" y="1980000"/>
            <a:ext cx="4939200" cy="4099020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...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ysum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= 0;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ix=1:N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y = zeros(1,K);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ik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=1:K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    y(ik) = </a:t>
            </a:r>
            <a:r>
              <a:rPr lang="nl-NL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Q{ik}*(</a:t>
            </a:r>
            <a:r>
              <a:rPr lang="nl-NL" sz="1400" dirty="0">
                <a:solidFill>
                  <a:srgbClr val="000000"/>
                </a:solidFill>
                <a:latin typeface="Courier New" panose="02070309020205020404" pitchFamily="49" charset="0"/>
              </a:rPr>
              <a:t>x(:,ix) - means(:,ik));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ysum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ysum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+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do_something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(y);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...</a:t>
            </a:r>
          </a:p>
          <a:p>
            <a:pPr marL="0" indent="0">
              <a:lnSpc>
                <a:spcPct val="60000"/>
              </a:lnSpc>
              <a:buNone/>
            </a:pPr>
            <a:endParaRPr lang="en-GB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Vector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368241" y="1979662"/>
            <a:ext cx="5518959" cy="4099020"/>
          </a:xfrm>
        </p:spPr>
        <p:txBody>
          <a:bodyPr>
            <a:norm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...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y = zeros(K,N);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ik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=1:K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...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nl-NL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   y(ik,:) = </a:t>
            </a:r>
            <a:r>
              <a:rPr lang="nl-NL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Q{ik}*(</a:t>
            </a:r>
            <a:r>
              <a:rPr lang="nl-NL" sz="1400" dirty="0">
                <a:solidFill>
                  <a:srgbClr val="000000"/>
                </a:solidFill>
                <a:latin typeface="Courier New" panose="02070309020205020404" pitchFamily="49" charset="0"/>
              </a:rPr>
              <a:t>x - repmat(means(:,ik),1,N));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ysum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GB" sz="1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do_something</a:t>
            </a:r>
            <a:r>
              <a:rPr lang="en-GB" sz="1400" dirty="0">
                <a:solidFill>
                  <a:srgbClr val="000000"/>
                </a:solidFill>
                <a:latin typeface="Courier New" panose="02070309020205020404" pitchFamily="49" charset="0"/>
              </a:rPr>
              <a:t>(y);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GB" sz="1400" dirty="0">
                <a:solidFill>
                  <a:srgbClr val="0000FF"/>
                </a:solidFill>
                <a:latin typeface="Courier New" panose="020703090202050204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63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562953" y="3137530"/>
            <a:ext cx="4399276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class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adouble</a:t>
            </a:r>
            <a:endParaRPr lang="en-GB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double x, dx;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GB" sz="14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};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62953" y="3772285"/>
            <a:ext cx="439927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adouble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operator+(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adouble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 -&gt; res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res.x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x +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rhs.x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res.dx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dx +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rhs.dx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Different Approaches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131779"/>
            <a:ext cx="10058400" cy="199040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 Source transformation</a:t>
            </a:r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 Operator overloading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543184" y="1572186"/>
            <a:ext cx="7105632" cy="716380"/>
            <a:chOff x="1007517" y="2809278"/>
            <a:chExt cx="7105632" cy="716380"/>
          </a:xfrm>
        </p:grpSpPr>
        <p:sp>
          <p:nvSpPr>
            <p:cNvPr id="7" name="TextBox 6"/>
            <p:cNvSpPr txBox="1"/>
            <p:nvPr/>
          </p:nvSpPr>
          <p:spPr>
            <a:xfrm>
              <a:off x="1007517" y="2879327"/>
              <a:ext cx="253719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double f(double x) </a:t>
              </a:r>
            </a:p>
            <a:p>
              <a:r>
                <a:rPr lang="en-GB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{return x*x;}</a:t>
              </a:r>
              <a:endParaRPr lang="en-GB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5270" y="2879327"/>
              <a:ext cx="260787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double </a:t>
              </a:r>
              <a:r>
                <a:rPr lang="en-GB" dirty="0" err="1" smtClean="0">
                  <a:latin typeface="Consolas" panose="020B0609020204030204" pitchFamily="49" charset="0"/>
                  <a:cs typeface="Consolas" panose="020B0609020204030204" pitchFamily="49" charset="0"/>
                </a:rPr>
                <a:t>df</a:t>
              </a:r>
              <a:r>
                <a:rPr lang="en-GB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(double x) </a:t>
              </a:r>
            </a:p>
            <a:p>
              <a:r>
                <a:rPr lang="en-GB" dirty="0" smtClean="0">
                  <a:latin typeface="Consolas" panose="020B0609020204030204" pitchFamily="49" charset="0"/>
                  <a:cs typeface="Consolas" panose="020B0609020204030204" pitchFamily="49" charset="0"/>
                </a:rPr>
                <a:t>{return 2*x;}</a:t>
              </a:r>
              <a:endParaRPr lang="en-GB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cxnSp>
          <p:nvCxnSpPr>
            <p:cNvPr id="13" name="Straight Arrow Connector 12"/>
            <p:cNvCxnSpPr>
              <a:stCxn id="7" idx="3"/>
              <a:endCxn id="10" idx="1"/>
            </p:cNvCxnSpPr>
            <p:nvPr/>
          </p:nvCxnSpPr>
          <p:spPr>
            <a:xfrm>
              <a:off x="3544710" y="3202493"/>
              <a:ext cx="1960560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841127" y="2809278"/>
              <a:ext cx="2310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29392" y="3122188"/>
            <a:ext cx="236477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template&lt;class T&gt;</a:t>
            </a:r>
          </a:p>
          <a:p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T f(T x) </a:t>
            </a:r>
          </a:p>
          <a:p>
            <a:r>
              <a:rPr lang="en-GB" dirty="0" smtClean="0">
                <a:latin typeface="Consolas" panose="020B0609020204030204" pitchFamily="49" charset="0"/>
                <a:cs typeface="Consolas" panose="020B0609020204030204" pitchFamily="49" charset="0"/>
              </a:rPr>
              <a:t>{return x*x;}</a:t>
            </a: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2954" y="4837275"/>
            <a:ext cx="439927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adouble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operator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*(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adouble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 -&gt; res</a:t>
            </a: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res.x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x*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rhs.x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res.dx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dx*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rhs.x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+ x*</a:t>
            </a:r>
            <a:r>
              <a:rPr lang="en-GB" sz="1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rhs.dx</a:t>
            </a:r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GB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</p:txBody>
      </p:sp>
    </p:spTree>
    <p:extLst>
      <p:ext uri="{BB962C8B-B14F-4D97-AF65-F5344CB8AC3E}">
        <p14:creationId xmlns:p14="http://schemas.microsoft.com/office/powerpoint/2010/main" val="355256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theme/theme1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000000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00000"/>
      </a:hlink>
      <a:folHlink>
        <a:srgbClr val="00000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13011</TotalTime>
  <Words>2828</Words>
  <Application>Microsoft Office PowerPoint</Application>
  <PresentationFormat>Widescreen</PresentationFormat>
  <Paragraphs>1282</Paragraphs>
  <Slides>80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Consolas</vt:lpstr>
      <vt:lpstr>Courier New</vt:lpstr>
      <vt:lpstr>Wingdings</vt:lpstr>
      <vt:lpstr>Retrospect</vt:lpstr>
      <vt:lpstr>Automatic Differentiation</vt:lpstr>
      <vt:lpstr>Motivation</vt:lpstr>
      <vt:lpstr>Computing Derivatives</vt:lpstr>
      <vt:lpstr>Computing Derivatives</vt:lpstr>
      <vt:lpstr>Why Not Finite Differences?</vt:lpstr>
      <vt:lpstr>Symbolic vs. Automatic</vt:lpstr>
      <vt:lpstr>How Does AD Work?</vt:lpstr>
      <vt:lpstr>Reverse Mode</vt:lpstr>
      <vt:lpstr>Different Approaches</vt:lpstr>
      <vt:lpstr>Tested Tools</vt:lpstr>
      <vt:lpstr>Problems</vt:lpstr>
      <vt:lpstr>Gaussian Mixture Model</vt:lpstr>
      <vt:lpstr>GMM Log-likelihood with Prior</vt:lpstr>
      <vt:lpstr>Problem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Objective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Tested Tools - GMM</vt:lpstr>
      <vt:lpstr>Bundle Adjustment</vt:lpstr>
      <vt:lpstr>Bundle Adjustment</vt:lpstr>
      <vt:lpstr>Jacobian Sparsity Pattern</vt:lpstr>
      <vt:lpstr>Problem Sizes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Tested Tools - BA</vt:lpstr>
      <vt:lpstr>Hand Tracking</vt:lpstr>
      <vt:lpstr>Hand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Roaming Correspondences</vt:lpstr>
      <vt:lpstr>Roaming Correspondences</vt:lpstr>
      <vt:lpstr>PowerPoint Presentation</vt:lpstr>
      <vt:lpstr>PowerPoint Presentation</vt:lpstr>
      <vt:lpstr>Tested Tools – Hand Tracking</vt:lpstr>
      <vt:lpstr>Major drawbacks</vt:lpstr>
      <vt:lpstr>Tested Tools</vt:lpstr>
      <vt:lpstr>ADiMat (best ease of use score)</vt:lpstr>
      <vt:lpstr>Adept (ease of use + speed)</vt:lpstr>
      <vt:lpstr>AD Cookbook</vt:lpstr>
      <vt:lpstr>Gaussian Distribution</vt:lpstr>
      <vt:lpstr>Gaussian Mixture Model</vt:lpstr>
      <vt:lpstr>Tested Tools</vt:lpstr>
      <vt:lpstr>Adept (ease of use + speed)</vt:lpstr>
      <vt:lpstr>Adept (ease of use + speed)</vt:lpstr>
      <vt:lpstr>Adept – sparsity</vt:lpstr>
      <vt:lpstr>Adept – sparsity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Version</vt:lpstr>
    </vt:vector>
  </TitlesOfParts>
  <Company>Microsoft Research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 Differentiation</dc:title>
  <dc:creator>Filip Srajer</dc:creator>
  <cp:lastModifiedBy>Filip Srajer</cp:lastModifiedBy>
  <cp:revision>355</cp:revision>
  <dcterms:created xsi:type="dcterms:W3CDTF">2015-07-20T09:46:22Z</dcterms:created>
  <dcterms:modified xsi:type="dcterms:W3CDTF">2015-09-24T16:41:53Z</dcterms:modified>
</cp:coreProperties>
</file>